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notesSlides/notesSlide24.xml" ContentType="application/vnd.openxmlformats-officedocument.presentationml.notes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s/slide6.xml" ContentType="application/vnd.openxmlformats-officedocument.presentationml.slide+xml"/>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Default Extension="gif" ContentType="image/gif"/>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754" r:id="rId1"/>
  </p:sldMasterIdLst>
  <p:notesMasterIdLst>
    <p:notesMasterId r:id="rId30"/>
  </p:notesMasterIdLst>
  <p:sldIdLst>
    <p:sldId id="256" r:id="rId2"/>
    <p:sldId id="266" r:id="rId3"/>
    <p:sldId id="257" r:id="rId4"/>
    <p:sldId id="264" r:id="rId5"/>
    <p:sldId id="265" r:id="rId6"/>
    <p:sldId id="267" r:id="rId7"/>
    <p:sldId id="269" r:id="rId8"/>
    <p:sldId id="270" r:id="rId9"/>
    <p:sldId id="271" r:id="rId10"/>
    <p:sldId id="272" r:id="rId11"/>
    <p:sldId id="275" r:id="rId12"/>
    <p:sldId id="276" r:id="rId13"/>
    <p:sldId id="273" r:id="rId14"/>
    <p:sldId id="274" r:id="rId15"/>
    <p:sldId id="277" r:id="rId16"/>
    <p:sldId id="278" r:id="rId17"/>
    <p:sldId id="279" r:id="rId18"/>
    <p:sldId id="280" r:id="rId19"/>
    <p:sldId id="281" r:id="rId20"/>
    <p:sldId id="282" r:id="rId21"/>
    <p:sldId id="283" r:id="rId22"/>
    <p:sldId id="284" r:id="rId23"/>
    <p:sldId id="286" r:id="rId24"/>
    <p:sldId id="285" r:id="rId25"/>
    <p:sldId id="287" r:id="rId26"/>
    <p:sldId id="288" r:id="rId27"/>
    <p:sldId id="290" r:id="rId28"/>
    <p:sldId id="291"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D4B14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5714" autoAdjust="0"/>
  </p:normalViewPr>
  <p:slideViewPr>
    <p:cSldViewPr snapToGrid="0" snapToObjects="1">
      <p:cViewPr varScale="1">
        <p:scale>
          <a:sx n="118" d="100"/>
          <a:sy n="118" d="100"/>
        </p:scale>
        <p:origin x="-1216" y="-12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385592-6CD6-D247-AA86-FC87F0C9EADF}" type="datetimeFigureOut">
              <a:rPr lang="en-US" smtClean="0"/>
              <a:t>11/23/14</a:t>
            </a:fld>
            <a:endParaRPr lang="es-ES_trad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38B25-E11C-704D-A888-3CAF18F62BBA}" type="slidenum">
              <a:rPr lang="es-ES_tradnl" smtClean="0"/>
              <a:t>‹#›</a:t>
            </a:fld>
            <a:endParaRPr lang="es-ES_tradnl"/>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err="1" smtClean="0"/>
              <a:t>MicroOrganisms</a:t>
            </a:r>
            <a:r>
              <a:rPr lang="es-ES_tradnl" dirty="0" smtClean="0"/>
              <a:t>,</a:t>
            </a:r>
            <a:r>
              <a:rPr lang="es-ES_tradnl" baseline="0" dirty="0" smtClean="0"/>
              <a:t> </a:t>
            </a:r>
            <a:r>
              <a:rPr lang="es-ES_tradnl" baseline="0" dirty="0" err="1" smtClean="0"/>
              <a:t>what</a:t>
            </a:r>
            <a:r>
              <a:rPr lang="es-ES_tradnl" baseline="0" dirty="0" smtClean="0"/>
              <a:t> do </a:t>
            </a:r>
            <a:r>
              <a:rPr lang="es-ES_tradnl" baseline="0" dirty="0" err="1" smtClean="0"/>
              <a:t>you</a:t>
            </a:r>
            <a:r>
              <a:rPr lang="es-ES_tradnl" baseline="0" dirty="0" smtClean="0"/>
              <a:t> know </a:t>
            </a:r>
            <a:r>
              <a:rPr lang="es-ES_tradnl" baseline="0" dirty="0" err="1" smtClean="0"/>
              <a:t>about</a:t>
            </a:r>
            <a:r>
              <a:rPr lang="es-ES_tradnl" baseline="0" dirty="0" smtClean="0"/>
              <a:t> </a:t>
            </a:r>
            <a:r>
              <a:rPr lang="es-ES_tradnl" baseline="0" dirty="0" err="1" smtClean="0"/>
              <a:t>them</a:t>
            </a:r>
            <a:r>
              <a:rPr lang="es-ES_tradnl" baseline="0" dirty="0" smtClean="0"/>
              <a:t>? </a:t>
            </a:r>
            <a:r>
              <a:rPr lang="es-ES_tradnl" baseline="0" dirty="0" err="1" smtClean="0"/>
              <a:t>you</a:t>
            </a:r>
            <a:r>
              <a:rPr lang="es-ES_tradnl" baseline="0" dirty="0" smtClean="0"/>
              <a:t> may know </a:t>
            </a:r>
            <a:r>
              <a:rPr lang="es-ES_tradnl" baseline="0" dirty="0" err="1" smtClean="0"/>
              <a:t>diseases</a:t>
            </a:r>
            <a:r>
              <a:rPr lang="es-ES_tradnl" baseline="0" dirty="0" smtClean="0"/>
              <a:t>, no </a:t>
            </a:r>
            <a:r>
              <a:rPr lang="es-ES_tradnl" baseline="0" dirty="0" err="1" smtClean="0"/>
              <a:t>nucleus</a:t>
            </a:r>
            <a:r>
              <a:rPr lang="es-ES_tradnl" baseline="0" dirty="0" smtClean="0"/>
              <a:t>,  </a:t>
            </a:r>
            <a:r>
              <a:rPr lang="es-ES_tradnl" baseline="0" dirty="0" err="1" smtClean="0"/>
              <a:t>cell</a:t>
            </a:r>
            <a:r>
              <a:rPr lang="es-ES_tradnl" baseline="0" dirty="0" smtClean="0"/>
              <a:t> </a:t>
            </a:r>
            <a:r>
              <a:rPr lang="es-ES_tradnl" baseline="0" dirty="0" err="1" smtClean="0"/>
              <a:t>wall</a:t>
            </a:r>
            <a:r>
              <a:rPr lang="es-ES_tradnl" baseline="0" dirty="0" smtClean="0"/>
              <a:t>, </a:t>
            </a:r>
            <a:r>
              <a:rPr lang="es-ES_tradnl" baseline="0" dirty="0" err="1" smtClean="0"/>
              <a:t>some</a:t>
            </a:r>
            <a:r>
              <a:rPr lang="es-ES_tradnl" baseline="0" dirty="0" smtClean="0"/>
              <a:t> </a:t>
            </a:r>
            <a:r>
              <a:rPr lang="es-ES_tradnl" baseline="0" dirty="0" err="1" smtClean="0"/>
              <a:t>of</a:t>
            </a:r>
            <a:r>
              <a:rPr lang="es-ES_tradnl" baseline="0" dirty="0" smtClean="0"/>
              <a:t> </a:t>
            </a:r>
            <a:r>
              <a:rPr lang="es-ES_tradnl" baseline="0" dirty="0" err="1" smtClean="0"/>
              <a:t>them</a:t>
            </a:r>
            <a:r>
              <a:rPr lang="es-ES_tradnl" baseline="0" dirty="0" smtClean="0"/>
              <a:t> are </a:t>
            </a:r>
            <a:r>
              <a:rPr lang="es-ES_tradnl" baseline="0" dirty="0" err="1" smtClean="0"/>
              <a:t>gram</a:t>
            </a:r>
            <a:r>
              <a:rPr lang="es-ES_tradnl" baseline="0" dirty="0" smtClean="0"/>
              <a:t> + </a:t>
            </a:r>
            <a:r>
              <a:rPr lang="es-ES_tradnl" baseline="0" dirty="0" err="1" smtClean="0"/>
              <a:t>or</a:t>
            </a:r>
            <a:r>
              <a:rPr lang="es-ES_tradnl" baseline="0" dirty="0" smtClean="0"/>
              <a:t> </a:t>
            </a:r>
            <a:r>
              <a:rPr lang="es-ES_tradnl" baseline="0" dirty="0" err="1" smtClean="0"/>
              <a:t>–</a:t>
            </a:r>
            <a:r>
              <a:rPr lang="es-ES_tradnl" baseline="0" dirty="0" smtClean="0"/>
              <a:t> </a:t>
            </a:r>
            <a:r>
              <a:rPr lang="es-ES_tradnl" baseline="0" dirty="0" err="1" smtClean="0"/>
              <a:t>based</a:t>
            </a:r>
            <a:r>
              <a:rPr lang="es-ES_tradnl" baseline="0" dirty="0" smtClean="0"/>
              <a:t> </a:t>
            </a:r>
            <a:r>
              <a:rPr lang="es-ES_tradnl" baseline="0" dirty="0" err="1" smtClean="0"/>
              <a:t>on</a:t>
            </a:r>
            <a:r>
              <a:rPr lang="es-ES_tradnl" baseline="0" dirty="0" smtClean="0"/>
              <a:t> </a:t>
            </a:r>
            <a:r>
              <a:rPr lang="es-ES_tradnl" baseline="0" dirty="0" err="1" smtClean="0"/>
              <a:t>structure</a:t>
            </a:r>
            <a:r>
              <a:rPr lang="es-ES_tradnl" baseline="0" dirty="0" smtClean="0"/>
              <a:t> </a:t>
            </a:r>
            <a:r>
              <a:rPr lang="es-ES_tradnl" baseline="0" dirty="0" err="1" smtClean="0"/>
              <a:t>of</a:t>
            </a:r>
            <a:r>
              <a:rPr lang="es-ES_tradnl" baseline="0" dirty="0" smtClean="0"/>
              <a:t> </a:t>
            </a:r>
            <a:r>
              <a:rPr lang="es-ES_tradnl" baseline="0" dirty="0" err="1" smtClean="0"/>
              <a:t>their</a:t>
            </a:r>
            <a:r>
              <a:rPr lang="es-ES_tradnl" baseline="0" dirty="0" smtClean="0"/>
              <a:t> </a:t>
            </a:r>
            <a:r>
              <a:rPr lang="es-ES_tradnl" baseline="0" dirty="0" err="1" smtClean="0"/>
              <a:t>cell</a:t>
            </a:r>
            <a:r>
              <a:rPr lang="es-ES_tradnl" baseline="0" dirty="0" smtClean="0"/>
              <a:t> </a:t>
            </a:r>
            <a:r>
              <a:rPr lang="es-ES_tradnl" baseline="0" dirty="0" err="1" smtClean="0"/>
              <a:t>membrane</a:t>
            </a:r>
            <a:r>
              <a:rPr lang="es-ES_tradnl" baseline="0" dirty="0" smtClean="0"/>
              <a:t>… </a:t>
            </a:r>
            <a:r>
              <a:rPr lang="es-ES_tradnl" baseline="0" dirty="0" err="1" smtClean="0"/>
              <a:t>we</a:t>
            </a:r>
            <a:r>
              <a:rPr lang="es-ES_tradnl" baseline="0" dirty="0" smtClean="0"/>
              <a:t> </a:t>
            </a:r>
            <a:r>
              <a:rPr lang="es-ES_tradnl" baseline="0" dirty="0" err="1" smtClean="0"/>
              <a:t>don’t</a:t>
            </a:r>
            <a:r>
              <a:rPr lang="es-ES_tradnl" baseline="0" dirty="0" smtClean="0"/>
              <a:t> </a:t>
            </a:r>
            <a:r>
              <a:rPr lang="es-ES_tradnl" baseline="0" dirty="0" err="1" smtClean="0"/>
              <a:t>care</a:t>
            </a:r>
            <a:r>
              <a:rPr lang="es-ES_tradnl" baseline="0" dirty="0" smtClean="0"/>
              <a:t> </a:t>
            </a:r>
            <a:r>
              <a:rPr lang="es-ES_tradnl" baseline="0" dirty="0" err="1" smtClean="0"/>
              <a:t>about</a:t>
            </a:r>
            <a:r>
              <a:rPr lang="es-ES_tradnl" baseline="0" dirty="0" smtClean="0"/>
              <a:t> a </a:t>
            </a:r>
            <a:r>
              <a:rPr lang="es-ES_tradnl" baseline="0" dirty="0" err="1" smtClean="0"/>
              <a:t>lot</a:t>
            </a:r>
            <a:r>
              <a:rPr lang="es-ES_tradnl" baseline="0" dirty="0" smtClean="0"/>
              <a:t> </a:t>
            </a:r>
            <a:r>
              <a:rPr lang="es-ES_tradnl" baseline="0" dirty="0" err="1" smtClean="0"/>
              <a:t>of</a:t>
            </a:r>
            <a:r>
              <a:rPr lang="es-ES_tradnl" baseline="0" dirty="0" smtClean="0"/>
              <a:t> </a:t>
            </a:r>
            <a:r>
              <a:rPr lang="es-ES_tradnl" baseline="0" dirty="0" err="1" smtClean="0"/>
              <a:t>those</a:t>
            </a:r>
            <a:r>
              <a:rPr lang="es-ES_tradnl" baseline="0" dirty="0" smtClean="0"/>
              <a:t> </a:t>
            </a:r>
            <a:r>
              <a:rPr lang="es-ES_tradnl" baseline="0" dirty="0" err="1" smtClean="0"/>
              <a:t>things</a:t>
            </a:r>
            <a:r>
              <a:rPr lang="es-ES_tradnl" baseline="0" dirty="0" smtClean="0"/>
              <a:t> </a:t>
            </a:r>
            <a:r>
              <a:rPr lang="es-ES_tradnl" baseline="0" dirty="0" err="1" smtClean="0"/>
              <a:t>don’t</a:t>
            </a:r>
            <a:r>
              <a:rPr lang="es-ES_tradnl" baseline="0" dirty="0" smtClean="0"/>
              <a:t> </a:t>
            </a:r>
            <a:r>
              <a:rPr lang="es-ES_tradnl" baseline="0" dirty="0" err="1" smtClean="0"/>
              <a:t>worry</a:t>
            </a:r>
            <a:r>
              <a:rPr lang="es-ES_tradnl" baseline="0" dirty="0" smtClean="0"/>
              <a:t>.</a:t>
            </a:r>
            <a:br>
              <a:rPr lang="es-ES_tradnl" baseline="0" dirty="0" smtClean="0"/>
            </a:br>
            <a:r>
              <a:rPr lang="es-ES_tradnl" baseline="0" dirty="0" smtClean="0"/>
              <a:t>DO </a:t>
            </a:r>
            <a:r>
              <a:rPr lang="es-ES_tradnl" baseline="0" dirty="0" err="1" smtClean="0"/>
              <a:t>care</a:t>
            </a:r>
            <a:r>
              <a:rPr lang="es-ES_tradnl" baseline="0" dirty="0" smtClean="0"/>
              <a:t> </a:t>
            </a:r>
            <a:r>
              <a:rPr lang="es-ES_tradnl" baseline="0" dirty="0" err="1" smtClean="0"/>
              <a:t>about</a:t>
            </a:r>
            <a:r>
              <a:rPr lang="es-ES_tradnl" baseline="0" dirty="0" smtClean="0"/>
              <a:t>: HOW THEY MOVE!!! </a:t>
            </a:r>
            <a:r>
              <a:rPr lang="es-ES_tradnl" baseline="0" dirty="0" err="1" smtClean="0"/>
              <a:t>Tiny</a:t>
            </a:r>
            <a:r>
              <a:rPr lang="es-ES_tradnl" baseline="0" dirty="0" smtClean="0"/>
              <a:t> (a </a:t>
            </a:r>
            <a:r>
              <a:rPr lang="es-ES_tradnl" baseline="0" dirty="0" err="1" smtClean="0"/>
              <a:t>few</a:t>
            </a:r>
            <a:r>
              <a:rPr lang="es-ES_tradnl" baseline="0" dirty="0" smtClean="0"/>
              <a:t> micro </a:t>
            </a:r>
            <a:r>
              <a:rPr lang="es-ES_tradnl" baseline="0" dirty="0" err="1" smtClean="0"/>
              <a:t>meters</a:t>
            </a:r>
            <a:r>
              <a:rPr lang="es-ES_tradnl" baseline="0" dirty="0" smtClean="0"/>
              <a:t>) , </a:t>
            </a:r>
            <a:r>
              <a:rPr lang="es-ES_tradnl" baseline="0" dirty="0" err="1" smtClean="0"/>
              <a:t>yet</a:t>
            </a:r>
            <a:r>
              <a:rPr lang="es-ES_tradnl" baseline="0" dirty="0" smtClean="0"/>
              <a:t> </a:t>
            </a:r>
            <a:r>
              <a:rPr lang="es-ES_tradnl" baseline="0" dirty="0" err="1" smtClean="0"/>
              <a:t>they</a:t>
            </a:r>
            <a:r>
              <a:rPr lang="es-ES_tradnl" baseline="0" dirty="0" smtClean="0"/>
              <a:t> are </a:t>
            </a:r>
            <a:r>
              <a:rPr lang="es-ES_tradnl" baseline="0" dirty="0" err="1" smtClean="0"/>
              <a:t>able</a:t>
            </a:r>
            <a:r>
              <a:rPr lang="es-ES_tradnl" baseline="0" dirty="0" smtClean="0"/>
              <a:t> </a:t>
            </a:r>
            <a:r>
              <a:rPr lang="es-ES_tradnl" baseline="0" dirty="0" err="1" smtClean="0"/>
              <a:t>to</a:t>
            </a:r>
            <a:r>
              <a:rPr lang="es-ES_tradnl" baseline="0" dirty="0" smtClean="0"/>
              <a:t> </a:t>
            </a:r>
            <a:r>
              <a:rPr lang="es-ES_tradnl" baseline="0" dirty="0" err="1" smtClean="0"/>
              <a:t>travel</a:t>
            </a:r>
            <a:r>
              <a:rPr lang="es-ES_tradnl" baseline="0" dirty="0" smtClean="0"/>
              <a:t> </a:t>
            </a:r>
            <a:r>
              <a:rPr lang="es-ES_tradnl" baseline="0" dirty="0" err="1" smtClean="0"/>
              <a:t>around</a:t>
            </a:r>
            <a:r>
              <a:rPr lang="es-ES_tradnl" baseline="0" dirty="0" smtClean="0"/>
              <a:t> </a:t>
            </a:r>
            <a:r>
              <a:rPr lang="es-ES_tradnl" baseline="0" dirty="0" err="1" smtClean="0"/>
              <a:t>and</a:t>
            </a:r>
            <a:r>
              <a:rPr lang="es-ES_tradnl" baseline="0" dirty="0" smtClean="0"/>
              <a:t> </a:t>
            </a:r>
            <a:r>
              <a:rPr lang="es-ES_tradnl" baseline="0" dirty="0" err="1" smtClean="0"/>
              <a:t>live</a:t>
            </a:r>
            <a:r>
              <a:rPr lang="es-ES_tradnl" baseline="0" dirty="0" smtClean="0"/>
              <a:t> </a:t>
            </a:r>
            <a:r>
              <a:rPr lang="es-ES_tradnl" baseline="0" dirty="0" err="1" smtClean="0"/>
              <a:t>their</a:t>
            </a:r>
            <a:r>
              <a:rPr lang="es-ES_tradnl" baseline="0" dirty="0" smtClean="0"/>
              <a:t> </a:t>
            </a:r>
            <a:r>
              <a:rPr lang="es-ES_tradnl" baseline="0" dirty="0" err="1" smtClean="0"/>
              <a:t>lives</a:t>
            </a:r>
            <a:r>
              <a:rPr lang="es-ES_tradnl" baseline="0" dirty="0" smtClean="0"/>
              <a:t> </a:t>
            </a:r>
            <a:r>
              <a:rPr lang="es-ES_tradnl" baseline="0" dirty="0" err="1" smtClean="0"/>
              <a:t>and</a:t>
            </a:r>
            <a:r>
              <a:rPr lang="es-ES_tradnl" baseline="0" dirty="0" smtClean="0"/>
              <a:t> </a:t>
            </a:r>
            <a:r>
              <a:rPr lang="es-ES_tradnl" baseline="0" dirty="0" err="1" smtClean="0"/>
              <a:t>if</a:t>
            </a:r>
            <a:r>
              <a:rPr lang="es-ES_tradnl" baseline="0" dirty="0" smtClean="0"/>
              <a:t> </a:t>
            </a:r>
            <a:r>
              <a:rPr lang="es-ES_tradnl" baseline="0" dirty="0" err="1" smtClean="0"/>
              <a:t>you</a:t>
            </a:r>
            <a:r>
              <a:rPr lang="es-ES_tradnl" baseline="0" dirty="0" smtClean="0"/>
              <a:t> </a:t>
            </a:r>
            <a:r>
              <a:rPr lang="es-ES_tradnl" baseline="0" dirty="0" err="1" smtClean="0"/>
              <a:t>look</a:t>
            </a:r>
            <a:r>
              <a:rPr lang="es-ES_tradnl" baseline="0" dirty="0" smtClean="0"/>
              <a:t> at </a:t>
            </a:r>
            <a:r>
              <a:rPr lang="es-ES_tradnl" baseline="0" dirty="0" err="1" smtClean="0"/>
              <a:t>them</a:t>
            </a:r>
            <a:r>
              <a:rPr lang="es-ES_tradnl" baseline="0" dirty="0" smtClean="0"/>
              <a:t> </a:t>
            </a:r>
            <a:r>
              <a:rPr lang="es-ES_tradnl" baseline="0" dirty="0" err="1" smtClean="0"/>
              <a:t>under</a:t>
            </a:r>
            <a:r>
              <a:rPr lang="es-ES_tradnl" baseline="0" dirty="0" smtClean="0"/>
              <a:t> a </a:t>
            </a:r>
            <a:r>
              <a:rPr lang="es-ES_tradnl" baseline="0" dirty="0" err="1" smtClean="0"/>
              <a:t>microsope</a:t>
            </a:r>
            <a:r>
              <a:rPr lang="es-ES_tradnl" baseline="0" dirty="0" smtClean="0"/>
              <a:t>, </a:t>
            </a:r>
            <a:r>
              <a:rPr lang="es-ES_tradnl" baseline="0" dirty="0" err="1" smtClean="0"/>
              <a:t>they</a:t>
            </a:r>
            <a:r>
              <a:rPr lang="es-ES_tradnl" baseline="0" dirty="0" smtClean="0"/>
              <a:t> </a:t>
            </a:r>
            <a:r>
              <a:rPr lang="es-ES_tradnl" baseline="0" dirty="0" err="1" smtClean="0"/>
              <a:t>really</a:t>
            </a:r>
            <a:r>
              <a:rPr lang="es-ES_tradnl" baseline="0" dirty="0" smtClean="0"/>
              <a:t> </a:t>
            </a:r>
            <a:r>
              <a:rPr lang="es-ES_tradnl" baseline="0" dirty="0" err="1" smtClean="0"/>
              <a:t>seem</a:t>
            </a:r>
            <a:r>
              <a:rPr lang="es-ES_tradnl" baseline="0" dirty="0" smtClean="0"/>
              <a:t> </a:t>
            </a:r>
            <a:r>
              <a:rPr lang="es-ES_tradnl" baseline="0" dirty="0" err="1" smtClean="0"/>
              <a:t>to</a:t>
            </a:r>
            <a:r>
              <a:rPr lang="es-ES_tradnl" baseline="0" dirty="0" smtClean="0"/>
              <a:t> be </a:t>
            </a:r>
            <a:r>
              <a:rPr lang="es-ES_tradnl" baseline="0" dirty="0" err="1" smtClean="0"/>
              <a:t>able</a:t>
            </a:r>
            <a:r>
              <a:rPr lang="es-ES_tradnl" baseline="0" dirty="0" smtClean="0"/>
              <a:t> </a:t>
            </a:r>
            <a:r>
              <a:rPr lang="es-ES_tradnl" baseline="0" dirty="0" err="1" smtClean="0"/>
              <a:t>to</a:t>
            </a:r>
            <a:r>
              <a:rPr lang="es-ES_tradnl" baseline="0" dirty="0" smtClean="0"/>
              <a:t> </a:t>
            </a:r>
            <a:r>
              <a:rPr lang="es-ES_tradnl" baseline="0" dirty="0" err="1" smtClean="0"/>
              <a:t>achieve</a:t>
            </a:r>
            <a:r>
              <a:rPr lang="es-ES_tradnl" baseline="0" dirty="0" smtClean="0"/>
              <a:t> </a:t>
            </a:r>
            <a:r>
              <a:rPr lang="es-ES_tradnl" baseline="0" dirty="0" err="1" smtClean="0"/>
              <a:t>their</a:t>
            </a:r>
            <a:r>
              <a:rPr lang="es-ES_tradnl" baseline="0" dirty="0" smtClean="0"/>
              <a:t> simple </a:t>
            </a:r>
            <a:r>
              <a:rPr lang="es-ES_tradnl" baseline="0" dirty="0" err="1" smtClean="0"/>
              <a:t>goals</a:t>
            </a:r>
            <a:r>
              <a:rPr lang="es-ES_tradnl" baseline="0" dirty="0" smtClean="0"/>
              <a:t> </a:t>
            </a:r>
            <a:r>
              <a:rPr lang="es-ES_tradnl" baseline="0" dirty="0" err="1" smtClean="0"/>
              <a:t>and</a:t>
            </a:r>
            <a:r>
              <a:rPr lang="es-ES_tradnl" baseline="0" dirty="0" smtClean="0"/>
              <a:t> </a:t>
            </a:r>
            <a:r>
              <a:rPr lang="es-ES_tradnl" baseline="0" dirty="0" err="1" smtClean="0"/>
              <a:t>survive</a:t>
            </a:r>
            <a:r>
              <a:rPr lang="es-ES_tradnl" baseline="0" dirty="0" smtClean="0"/>
              <a:t> in </a:t>
            </a:r>
            <a:r>
              <a:rPr lang="es-ES_tradnl" baseline="0" dirty="0" err="1" smtClean="0"/>
              <a:t>their</a:t>
            </a:r>
            <a:r>
              <a:rPr lang="es-ES_tradnl" baseline="0" dirty="0" smtClean="0"/>
              <a:t> </a:t>
            </a:r>
            <a:r>
              <a:rPr lang="es-ES_tradnl" baseline="0" dirty="0" err="1" smtClean="0"/>
              <a:t>environment</a:t>
            </a:r>
            <a:r>
              <a:rPr lang="es-ES_tradnl" baseline="0" dirty="0" smtClean="0"/>
              <a:t>. WHICH IS WEIRD! </a:t>
            </a:r>
            <a:br>
              <a:rPr lang="es-ES_tradnl" baseline="0" dirty="0" smtClean="0"/>
            </a:br>
            <a:r>
              <a:rPr lang="es-ES_tradnl" baseline="0" dirty="0" smtClean="0"/>
              <a:t>(I </a:t>
            </a:r>
            <a:r>
              <a:rPr lang="es-ES_tradnl" baseline="0" dirty="0" err="1" smtClean="0"/>
              <a:t>like</a:t>
            </a:r>
            <a:r>
              <a:rPr lang="es-ES_tradnl" baseline="0" dirty="0" smtClean="0"/>
              <a:t> bacteria a </a:t>
            </a:r>
            <a:r>
              <a:rPr lang="es-ES_tradnl" baseline="0" dirty="0" err="1" smtClean="0"/>
              <a:t>lot</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3</a:t>
            </a:fld>
            <a:endParaRPr lang="es-ES_tradnl"/>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baseline="0" dirty="0" err="1" smtClean="0"/>
              <a:t>They</a:t>
            </a:r>
            <a:r>
              <a:rPr lang="es-ES_tradnl" baseline="0" dirty="0" smtClean="0"/>
              <a:t> </a:t>
            </a:r>
            <a:r>
              <a:rPr lang="es-ES_tradnl" baseline="0" dirty="0" err="1" smtClean="0"/>
              <a:t>swim</a:t>
            </a:r>
            <a:r>
              <a:rPr lang="es-ES_tradnl" baseline="0" dirty="0" smtClean="0"/>
              <a:t>. </a:t>
            </a:r>
          </a:p>
          <a:p>
            <a:r>
              <a:rPr lang="es-ES_tradnl" baseline="0" dirty="0" smtClean="0"/>
              <a:t>FLAGELLA</a:t>
            </a: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12</a:t>
            </a:fld>
            <a:endParaRPr lang="es-ES_tradnl"/>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err="1" smtClean="0"/>
              <a:t>What</a:t>
            </a:r>
            <a:r>
              <a:rPr lang="es-ES_tradnl" dirty="0" smtClean="0"/>
              <a:t> </a:t>
            </a:r>
            <a:r>
              <a:rPr lang="es-ES_tradnl" dirty="0" err="1" smtClean="0"/>
              <a:t>happens</a:t>
            </a:r>
            <a:r>
              <a:rPr lang="es-ES_tradnl" dirty="0" smtClean="0"/>
              <a:t>? (</a:t>
            </a:r>
            <a:r>
              <a:rPr lang="es-ES_tradnl" dirty="0" err="1" smtClean="0"/>
              <a:t>draw</a:t>
            </a:r>
            <a:r>
              <a:rPr lang="es-ES_tradnl" dirty="0" smtClean="0"/>
              <a:t> </a:t>
            </a:r>
            <a:r>
              <a:rPr lang="es-ES_tradnl" dirty="0" err="1" smtClean="0"/>
              <a:t>map</a:t>
            </a:r>
            <a:r>
              <a:rPr lang="es-ES_tradnl" dirty="0" smtClean="0"/>
              <a:t> </a:t>
            </a:r>
            <a:r>
              <a:rPr lang="es-ES_tradnl" dirty="0" err="1" smtClean="0"/>
              <a:t>of</a:t>
            </a:r>
            <a:r>
              <a:rPr lang="es-ES_tradnl" dirty="0" smtClean="0"/>
              <a:t> </a:t>
            </a:r>
            <a:r>
              <a:rPr lang="es-ES_tradnl" dirty="0" err="1" smtClean="0"/>
              <a:t>where</a:t>
            </a:r>
            <a:r>
              <a:rPr lang="es-ES_tradnl" dirty="0" smtClean="0"/>
              <a:t> I </a:t>
            </a:r>
            <a:r>
              <a:rPr lang="es-ES_tradnl" dirty="0" err="1" smtClean="0"/>
              <a:t>go</a:t>
            </a:r>
            <a:r>
              <a:rPr lang="es-ES_tradnl" dirty="0" smtClean="0"/>
              <a:t>)</a:t>
            </a: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13</a:t>
            </a:fld>
            <a:endParaRPr lang="es-ES_tradnl"/>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err="1" smtClean="0"/>
              <a:t>Like</a:t>
            </a:r>
            <a:r>
              <a:rPr lang="es-ES_tradnl" baseline="0" dirty="0" smtClean="0"/>
              <a:t> a </a:t>
            </a:r>
            <a:r>
              <a:rPr lang="es-ES_tradnl" baseline="0" dirty="0" err="1" smtClean="0"/>
              <a:t>roomba</a:t>
            </a:r>
            <a:r>
              <a:rPr lang="es-ES_tradnl" baseline="0" dirty="0" smtClean="0"/>
              <a:t> </a:t>
            </a:r>
            <a:r>
              <a:rPr lang="es-ES_tradnl" baseline="0" dirty="0" err="1" smtClean="0"/>
              <a:t>or</a:t>
            </a:r>
            <a:r>
              <a:rPr lang="es-ES_tradnl" baseline="0" dirty="0" smtClean="0"/>
              <a:t> a </a:t>
            </a:r>
            <a:r>
              <a:rPr lang="es-ES_tradnl" baseline="0" dirty="0" err="1" smtClean="0"/>
              <a:t>wind</a:t>
            </a:r>
            <a:r>
              <a:rPr lang="es-ES_tradnl" baseline="0" dirty="0" smtClean="0"/>
              <a:t> up </a:t>
            </a:r>
            <a:r>
              <a:rPr lang="es-ES_tradnl" baseline="0" dirty="0" err="1" smtClean="0"/>
              <a:t>toy</a:t>
            </a:r>
            <a:r>
              <a:rPr lang="es-ES_tradnl" baseline="0" dirty="0" smtClean="0"/>
              <a:t> </a:t>
            </a:r>
            <a:r>
              <a:rPr lang="es-ES_tradnl" baseline="0" dirty="0" err="1" smtClean="0"/>
              <a:t>that</a:t>
            </a:r>
            <a:r>
              <a:rPr lang="es-ES_tradnl" baseline="0" dirty="0" smtClean="0"/>
              <a:t> </a:t>
            </a:r>
            <a:r>
              <a:rPr lang="es-ES_tradnl" baseline="0" dirty="0" err="1" smtClean="0"/>
              <a:t>bumps</a:t>
            </a:r>
            <a:r>
              <a:rPr lang="es-ES_tradnl" baseline="0" dirty="0" smtClean="0"/>
              <a:t> </a:t>
            </a:r>
            <a:r>
              <a:rPr lang="es-ES_tradnl" baseline="0" dirty="0" err="1" smtClean="0"/>
              <a:t>into</a:t>
            </a:r>
            <a:r>
              <a:rPr lang="es-ES_tradnl" baseline="0" dirty="0" smtClean="0"/>
              <a:t> </a:t>
            </a:r>
            <a:r>
              <a:rPr lang="es-ES_tradnl" baseline="0" dirty="0" err="1" smtClean="0"/>
              <a:t>walls</a:t>
            </a: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14</a:t>
            </a:fld>
            <a:endParaRPr lang="es-ES_tradnl"/>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err="1" smtClean="0"/>
              <a:t>Like</a:t>
            </a:r>
            <a:r>
              <a:rPr lang="es-ES_tradnl" baseline="0" dirty="0" smtClean="0"/>
              <a:t> a </a:t>
            </a:r>
            <a:r>
              <a:rPr lang="es-ES_tradnl" baseline="0" dirty="0" err="1" smtClean="0"/>
              <a:t>roomba</a:t>
            </a:r>
            <a:r>
              <a:rPr lang="es-ES_tradnl" baseline="0" dirty="0" smtClean="0"/>
              <a:t> </a:t>
            </a:r>
            <a:r>
              <a:rPr lang="es-ES_tradnl" baseline="0" dirty="0" err="1" smtClean="0"/>
              <a:t>or</a:t>
            </a:r>
            <a:r>
              <a:rPr lang="es-ES_tradnl" baseline="0" dirty="0" smtClean="0"/>
              <a:t> a </a:t>
            </a:r>
            <a:r>
              <a:rPr lang="es-ES_tradnl" baseline="0" dirty="0" err="1" smtClean="0"/>
              <a:t>wind</a:t>
            </a:r>
            <a:r>
              <a:rPr lang="es-ES_tradnl" baseline="0" dirty="0" smtClean="0"/>
              <a:t> up </a:t>
            </a:r>
            <a:r>
              <a:rPr lang="es-ES_tradnl" baseline="0" dirty="0" err="1" smtClean="0"/>
              <a:t>toy</a:t>
            </a:r>
            <a:r>
              <a:rPr lang="es-ES_tradnl" baseline="0" dirty="0" smtClean="0"/>
              <a:t> </a:t>
            </a:r>
            <a:r>
              <a:rPr lang="es-ES_tradnl" baseline="0" dirty="0" err="1" smtClean="0"/>
              <a:t>that</a:t>
            </a:r>
            <a:r>
              <a:rPr lang="es-ES_tradnl" baseline="0" dirty="0" smtClean="0"/>
              <a:t> </a:t>
            </a:r>
            <a:r>
              <a:rPr lang="es-ES_tradnl" baseline="0" dirty="0" err="1" smtClean="0"/>
              <a:t>bumps</a:t>
            </a:r>
            <a:r>
              <a:rPr lang="es-ES_tradnl" baseline="0" dirty="0" smtClean="0"/>
              <a:t> </a:t>
            </a:r>
            <a:r>
              <a:rPr lang="es-ES_tradnl" baseline="0" dirty="0" err="1" smtClean="0"/>
              <a:t>into</a:t>
            </a:r>
            <a:r>
              <a:rPr lang="es-ES_tradnl" baseline="0" dirty="0" smtClean="0"/>
              <a:t> </a:t>
            </a:r>
            <a:r>
              <a:rPr lang="es-ES_tradnl" baseline="0" smtClean="0"/>
              <a:t>walls</a:t>
            </a: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15</a:t>
            </a:fld>
            <a:endParaRPr lang="es-ES_tradnl"/>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Recap: so far we know why bacteria want to move (attractants and repellants), where they want to go (up or down a concentration gradient), and what makes them go (flagella mounted on motors)</a:t>
            </a:r>
          </a:p>
        </p:txBody>
      </p:sp>
      <p:sp>
        <p:nvSpPr>
          <p:cNvPr id="4" name="Slide Number Placeholder 3"/>
          <p:cNvSpPr>
            <a:spLocks noGrp="1"/>
          </p:cNvSpPr>
          <p:nvPr>
            <p:ph type="sldNum" sz="quarter" idx="10"/>
          </p:nvPr>
        </p:nvSpPr>
        <p:spPr/>
        <p:txBody>
          <a:bodyPr/>
          <a:lstStyle/>
          <a:p>
            <a:fld id="{05738B25-E11C-704D-A888-3CAF18F62BBA}" type="slidenum">
              <a:rPr lang="es-ES_tradnl" smtClean="0"/>
              <a:t>16</a:t>
            </a:fld>
            <a:endParaRPr lang="es-ES_tradnl"/>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Reminder why this is a hard question: imagine trying to get from point A to point B but the only things you're allowed to do are:</a:t>
            </a:r>
          </a:p>
          <a:p>
            <a:r>
              <a:rPr lang="en-US" dirty="0" smtClean="0"/>
              <a:t>Run at top speed in whatever direction you're already facing</a:t>
            </a:r>
          </a:p>
          <a:p>
            <a:r>
              <a:rPr lang="en-US" dirty="0" smtClean="0"/>
              <a:t>Spin around and flail wildly in place for a little bit until you're facing in a new (random) direction</a:t>
            </a:r>
          </a:p>
          <a:p>
            <a:endParaRPr lang="en-US" dirty="0" smtClean="0"/>
          </a:p>
          <a:p>
            <a:r>
              <a:rPr lang="en-US" dirty="0" smtClean="0"/>
              <a:t>This could go horribly, terribly wrong if I pick the wrong strategy</a:t>
            </a:r>
          </a:p>
          <a:p>
            <a:r>
              <a:rPr lang="en-US" dirty="0" smtClean="0"/>
              <a:t>If I decide ahead of time that I'm going to alternate running for 5 seconds, spinning for 5 seconds, what happens? I'm never going to get anywhere in particular.</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17</a:t>
            </a:fld>
            <a:endParaRPr lang="es-ES_tradnl"/>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Reminder why this is a hard question: imagine trying to get from point A to point B but the only things you're allowed to do are:</a:t>
            </a:r>
          </a:p>
          <a:p>
            <a:r>
              <a:rPr lang="en-US" dirty="0" smtClean="0"/>
              <a:t>Run at top speed in whatever direction you're already facing</a:t>
            </a:r>
          </a:p>
          <a:p>
            <a:r>
              <a:rPr lang="en-US" dirty="0" smtClean="0"/>
              <a:t>Spin around and flail wildly in place for a little bit until you're facing in a new (random) direction</a:t>
            </a:r>
          </a:p>
          <a:p>
            <a:endParaRPr lang="en-US" dirty="0" smtClean="0"/>
          </a:p>
          <a:p>
            <a:r>
              <a:rPr lang="en-US" dirty="0" smtClean="0"/>
              <a:t>This could go horribly, terribly wrong if I pick the wrong strategy</a:t>
            </a:r>
          </a:p>
          <a:p>
            <a:r>
              <a:rPr lang="en-US" dirty="0" smtClean="0"/>
              <a:t>If I decide ahead of time that I'm going to alternate running for 5 seconds, spinning for 5 seconds, what happens? I'm never going to get anywhere in particular.</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18</a:t>
            </a:fld>
            <a:endParaRPr lang="es-ES_tradnl"/>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path that consists of a succession of random steps.</a:t>
            </a:r>
          </a:p>
          <a:p>
            <a:r>
              <a:rPr lang="en-US" dirty="0" smtClean="0"/>
              <a:t>PUT</a:t>
            </a:r>
            <a:r>
              <a:rPr lang="en-US" baseline="0" dirty="0" smtClean="0"/>
              <a:t> ON BOARD</a:t>
            </a:r>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19</a:t>
            </a:fld>
            <a:endParaRPr lang="es-ES_tradnl"/>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path that consists of a succession of random steps.</a:t>
            </a:r>
          </a:p>
          <a:p>
            <a:r>
              <a:rPr lang="en-US" dirty="0" smtClean="0"/>
              <a:t>PUT</a:t>
            </a:r>
            <a:r>
              <a:rPr lang="en-US" baseline="0" dirty="0" smtClean="0"/>
              <a:t> ON BOARD</a:t>
            </a:r>
          </a:p>
          <a:p>
            <a:endParaRPr lang="en-US" baseline="0" dirty="0" smtClean="0"/>
          </a:p>
          <a:p>
            <a:r>
              <a:rPr lang="en-US" baseline="0" dirty="0" smtClean="0"/>
              <a:t>If time: act out a random walk</a:t>
            </a:r>
          </a:p>
          <a:p>
            <a:endParaRPr lang="en-US" baseline="0" dirty="0" smtClean="0"/>
          </a:p>
          <a:p>
            <a:r>
              <a:rPr lang="en-US" baseline="0" dirty="0" smtClean="0"/>
              <a:t>PAUSE FOR QUESTIONS</a:t>
            </a:r>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20</a:t>
            </a:fld>
            <a:endParaRPr lang="es-ES_tradnl"/>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path that consists of a succession of random steps.</a:t>
            </a:r>
          </a:p>
          <a:p>
            <a:r>
              <a:rPr lang="en-US" dirty="0" smtClean="0"/>
              <a:t>PUT</a:t>
            </a:r>
            <a:r>
              <a:rPr lang="en-US" baseline="0" dirty="0" smtClean="0"/>
              <a:t> ON BOARD</a:t>
            </a:r>
          </a:p>
          <a:p>
            <a:endParaRPr lang="en-US" baseline="0" dirty="0" smtClean="0"/>
          </a:p>
          <a:p>
            <a:r>
              <a:rPr lang="en-US" baseline="0" dirty="0" smtClean="0"/>
              <a:t>If time: act out a random walk</a:t>
            </a:r>
          </a:p>
          <a:p>
            <a:endParaRPr lang="en-US" baseline="0" dirty="0" smtClean="0"/>
          </a:p>
          <a:p>
            <a:r>
              <a:rPr lang="en-US" baseline="0" dirty="0" smtClean="0"/>
              <a:t>PAUSE FOR QUESTIONS</a:t>
            </a:r>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21</a:t>
            </a:fld>
            <a:endParaRPr lang="es-ES_tradnl"/>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err="1" smtClean="0"/>
              <a:t>Brainstorm</a:t>
            </a:r>
            <a:r>
              <a:rPr lang="es-ES_tradnl" baseline="0" dirty="0" smtClean="0"/>
              <a:t> - &gt; 2 </a:t>
            </a:r>
            <a:r>
              <a:rPr lang="es-ES_tradnl" baseline="0" dirty="0" err="1" smtClean="0"/>
              <a:t>lists</a:t>
            </a:r>
            <a:r>
              <a:rPr lang="es-ES_tradnl" baseline="0" dirty="0" smtClean="0"/>
              <a:t>: </a:t>
            </a:r>
            <a:r>
              <a:rPr lang="es-ES_tradnl" baseline="0" dirty="0" err="1" smtClean="0"/>
              <a:t>attractants</a:t>
            </a:r>
            <a:r>
              <a:rPr lang="es-ES_tradnl" baseline="0" dirty="0" smtClean="0"/>
              <a:t> </a:t>
            </a:r>
            <a:r>
              <a:rPr lang="es-ES_tradnl" baseline="0" dirty="0" err="1" smtClean="0"/>
              <a:t>and</a:t>
            </a:r>
            <a:r>
              <a:rPr lang="es-ES_tradnl" baseline="0" dirty="0" smtClean="0"/>
              <a:t> </a:t>
            </a:r>
            <a:r>
              <a:rPr lang="es-ES_tradnl" baseline="0" dirty="0" err="1" smtClean="0"/>
              <a:t>repellants</a:t>
            </a: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4</a:t>
            </a:fld>
            <a:endParaRPr lang="es-ES_tradnl"/>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Bias means you secretly</a:t>
            </a:r>
            <a:r>
              <a:rPr lang="en-US" baseline="0" dirty="0" smtClean="0"/>
              <a:t> have a strategy.</a:t>
            </a:r>
          </a:p>
          <a:p>
            <a:endParaRPr lang="en-US" baseline="0" dirty="0" smtClean="0"/>
          </a:p>
          <a:p>
            <a:r>
              <a:rPr lang="en-US" dirty="0" smtClean="0"/>
              <a:t>So what we</a:t>
            </a:r>
            <a:r>
              <a:rPr lang="en-US" baseline="0" dirty="0" smtClean="0"/>
              <a:t> want to create </a:t>
            </a:r>
            <a:r>
              <a:rPr lang="en-US" dirty="0" smtClean="0"/>
              <a:t>is mathematically called a biased random walk</a:t>
            </a:r>
          </a:p>
          <a:p>
            <a:r>
              <a:rPr lang="en-US" dirty="0" smtClean="0"/>
              <a:t>(Board) biased because we are biased towards moving towards the food, rather than liking all directions equally.</a:t>
            </a:r>
          </a:p>
          <a:p>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22</a:t>
            </a:fld>
            <a:endParaRPr lang="es-ES_tradnl"/>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Goal answer: run for longer if you're sensing more food than before.</a:t>
            </a:r>
          </a:p>
          <a:p>
            <a:r>
              <a:rPr lang="en-US" dirty="0" smtClean="0"/>
              <a:t>Wait, does this mean that bacteria can sense change over time? </a:t>
            </a:r>
          </a:p>
          <a:p>
            <a:endParaRPr lang="en-US" dirty="0" smtClean="0"/>
          </a:p>
          <a:p>
            <a:r>
              <a:rPr lang="en-US" dirty="0" smtClean="0"/>
              <a:t>Due to a complicated system of receptors and chain reactions that can increase or decrease their sensitivity over time, yes! It's crazy complicated but the main idea is that you get used to whatever concentration you're in, and only care about relative increase or decrease compared to what you're used to right now.</a:t>
            </a:r>
          </a:p>
          <a:p>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23</a:t>
            </a:fld>
            <a:endParaRPr lang="es-ES_tradnl"/>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Strategy</a:t>
            </a:r>
            <a:r>
              <a:rPr lang="en-US" baseline="0" dirty="0" smtClean="0"/>
              <a:t> in motion!</a:t>
            </a:r>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24</a:t>
            </a:fld>
            <a:endParaRPr lang="es-ES_tradnl"/>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Strategy</a:t>
            </a:r>
            <a:r>
              <a:rPr lang="en-US" baseline="0" dirty="0" smtClean="0"/>
              <a:t> in motion!</a:t>
            </a:r>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25</a:t>
            </a:fld>
            <a:endParaRPr lang="es-ES_tradnl"/>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Strategy</a:t>
            </a:r>
            <a:r>
              <a:rPr lang="en-US" baseline="0" dirty="0" smtClean="0"/>
              <a:t> in motion!</a:t>
            </a:r>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26</a:t>
            </a:fld>
            <a:endParaRPr lang="es-ES_tradnl"/>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Strategy</a:t>
            </a:r>
            <a:r>
              <a:rPr lang="en-US" baseline="0" dirty="0" smtClean="0"/>
              <a:t> in motion!</a:t>
            </a:r>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27</a:t>
            </a:fld>
            <a:endParaRPr lang="es-ES_tradnl"/>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Strategy</a:t>
            </a:r>
            <a:r>
              <a:rPr lang="en-US" baseline="0" dirty="0" smtClean="0"/>
              <a:t> in motion!</a:t>
            </a:r>
            <a:endParaRPr lang="en-US" dirty="0" smtClean="0"/>
          </a:p>
        </p:txBody>
      </p:sp>
      <p:sp>
        <p:nvSpPr>
          <p:cNvPr id="4" name="Slide Number Placeholder 3"/>
          <p:cNvSpPr>
            <a:spLocks noGrp="1"/>
          </p:cNvSpPr>
          <p:nvPr>
            <p:ph type="sldNum" sz="quarter" idx="10"/>
          </p:nvPr>
        </p:nvSpPr>
        <p:spPr/>
        <p:txBody>
          <a:bodyPr/>
          <a:lstStyle/>
          <a:p>
            <a:fld id="{05738B25-E11C-704D-A888-3CAF18F62BBA}" type="slidenum">
              <a:rPr lang="es-ES_tradnl" smtClean="0"/>
              <a:t>28</a:t>
            </a:fld>
            <a:endParaRPr lang="es-ES_tradnl"/>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smtClean="0"/>
              <a:t>QUESTION</a:t>
            </a:r>
            <a:r>
              <a:rPr lang="es-ES_tradnl" baseline="0" dirty="0" smtClean="0"/>
              <a:t> FOR THE MASSES: </a:t>
            </a:r>
            <a:r>
              <a:rPr lang="es-ES_tradnl" baseline="0" dirty="0" err="1" smtClean="0"/>
              <a:t>what</a:t>
            </a:r>
            <a:r>
              <a:rPr lang="es-ES_tradnl" baseline="0" dirty="0" smtClean="0"/>
              <a:t> </a:t>
            </a:r>
            <a:r>
              <a:rPr lang="es-ES_tradnl" baseline="0" dirty="0" err="1" smtClean="0"/>
              <a:t>is</a:t>
            </a:r>
            <a:r>
              <a:rPr lang="es-ES_tradnl" baseline="0" dirty="0" smtClean="0"/>
              <a:t> a </a:t>
            </a:r>
            <a:r>
              <a:rPr lang="es-ES_tradnl" baseline="0" dirty="0" err="1" smtClean="0"/>
              <a:t>gradient</a:t>
            </a:r>
            <a:r>
              <a:rPr lang="es-ES_tradnl" baseline="0" dirty="0" smtClean="0"/>
              <a:t>?</a:t>
            </a:r>
          </a:p>
          <a:p>
            <a:r>
              <a:rPr lang="es-ES_tradnl" baseline="0" dirty="0" smtClean="0"/>
              <a:t>-&gt;</a:t>
            </a:r>
            <a:r>
              <a:rPr lang="es-ES_tradnl" baseline="0" dirty="0" err="1" smtClean="0"/>
              <a:t>What</a:t>
            </a:r>
            <a:r>
              <a:rPr lang="es-ES_tradnl" baseline="0" dirty="0" smtClean="0"/>
              <a:t> </a:t>
            </a:r>
            <a:r>
              <a:rPr lang="es-ES_tradnl" baseline="0" dirty="0" err="1" smtClean="0"/>
              <a:t>is</a:t>
            </a:r>
            <a:r>
              <a:rPr lang="es-ES_tradnl" baseline="0" dirty="0" smtClean="0"/>
              <a:t> a </a:t>
            </a:r>
            <a:r>
              <a:rPr lang="es-ES_tradnl" baseline="0" dirty="0" err="1" smtClean="0"/>
              <a:t>concentration</a:t>
            </a:r>
            <a:r>
              <a:rPr lang="es-ES_tradnl" baseline="0" dirty="0" smtClean="0"/>
              <a:t> </a:t>
            </a:r>
            <a:r>
              <a:rPr lang="es-ES_tradnl" baseline="0" dirty="0" err="1" smtClean="0"/>
              <a:t>gradient</a:t>
            </a:r>
            <a:r>
              <a:rPr lang="es-ES_tradnl" baseline="0" dirty="0" smtClean="0"/>
              <a:t>?</a:t>
            </a:r>
          </a:p>
          <a:p>
            <a:r>
              <a:rPr lang="es-ES_tradnl" baseline="0" dirty="0" smtClean="0"/>
              <a:t>-&gt; SO a </a:t>
            </a:r>
            <a:r>
              <a:rPr lang="es-ES_tradnl" baseline="0" dirty="0" err="1" smtClean="0"/>
              <a:t>chemical</a:t>
            </a:r>
            <a:r>
              <a:rPr lang="es-ES_tradnl" baseline="0" dirty="0" smtClean="0"/>
              <a:t> </a:t>
            </a:r>
            <a:r>
              <a:rPr lang="es-ES_tradnl" baseline="0" dirty="0" err="1" smtClean="0"/>
              <a:t>concentration</a:t>
            </a:r>
            <a:r>
              <a:rPr lang="es-ES_tradnl" baseline="0" dirty="0" smtClean="0"/>
              <a:t> </a:t>
            </a:r>
            <a:r>
              <a:rPr lang="es-ES_tradnl" baseline="0" dirty="0" err="1" smtClean="0"/>
              <a:t>gradient</a:t>
            </a:r>
            <a:r>
              <a:rPr lang="es-ES_tradnl" baseline="0" dirty="0" smtClean="0"/>
              <a:t> </a:t>
            </a:r>
            <a:r>
              <a:rPr lang="es-ES_tradnl" baseline="0" dirty="0" err="1" smtClean="0"/>
              <a:t>is</a:t>
            </a:r>
            <a:r>
              <a:rPr lang="es-ES_tradnl" baseline="0" dirty="0" smtClean="0"/>
              <a:t> a gradual </a:t>
            </a:r>
            <a:r>
              <a:rPr lang="es-ES_tradnl" baseline="0" dirty="0" err="1" smtClean="0"/>
              <a:t>difference</a:t>
            </a:r>
            <a:r>
              <a:rPr lang="es-ES_tradnl" baseline="0" dirty="0" smtClean="0"/>
              <a:t> in  </a:t>
            </a:r>
            <a:r>
              <a:rPr lang="es-ES_tradnl" baseline="0" dirty="0" err="1" smtClean="0"/>
              <a:t>concentration</a:t>
            </a:r>
            <a:r>
              <a:rPr lang="es-ES_tradnl" baseline="0" dirty="0" smtClean="0"/>
              <a:t> (</a:t>
            </a:r>
            <a:r>
              <a:rPr lang="es-ES_tradnl" baseline="0" dirty="0" err="1" smtClean="0"/>
              <a:t>amount</a:t>
            </a:r>
            <a:r>
              <a:rPr lang="es-ES_tradnl" baseline="0" dirty="0" smtClean="0"/>
              <a:t>) </a:t>
            </a:r>
            <a:r>
              <a:rPr lang="es-ES_tradnl" baseline="0" dirty="0" err="1" smtClean="0"/>
              <a:t>of</a:t>
            </a:r>
            <a:r>
              <a:rPr lang="es-ES_tradnl" baseline="0" dirty="0" smtClean="0"/>
              <a:t> </a:t>
            </a:r>
            <a:r>
              <a:rPr lang="es-ES_tradnl" baseline="0" dirty="0" err="1" smtClean="0"/>
              <a:t>some</a:t>
            </a:r>
            <a:r>
              <a:rPr lang="es-ES_tradnl" baseline="0" dirty="0" smtClean="0"/>
              <a:t> </a:t>
            </a:r>
            <a:r>
              <a:rPr lang="es-ES_tradnl" baseline="0" dirty="0" err="1" smtClean="0"/>
              <a:t>chemical</a:t>
            </a:r>
            <a:r>
              <a:rPr lang="es-ES_tradnl" baseline="0" dirty="0" smtClean="0"/>
              <a:t> </a:t>
            </a:r>
            <a:r>
              <a:rPr lang="es-ES_tradnl" baseline="0" dirty="0" err="1" smtClean="0"/>
              <a:t>over</a:t>
            </a:r>
            <a:r>
              <a:rPr lang="es-ES_tradnl" baseline="0" dirty="0" smtClean="0"/>
              <a:t> </a:t>
            </a:r>
            <a:r>
              <a:rPr lang="es-ES_tradnl" baseline="0" dirty="0" err="1" smtClean="0"/>
              <a:t>some</a:t>
            </a:r>
            <a:r>
              <a:rPr lang="es-ES_tradnl" baseline="0" dirty="0" smtClean="0"/>
              <a:t> </a:t>
            </a:r>
            <a:r>
              <a:rPr lang="es-ES_tradnl" baseline="0" dirty="0" err="1" smtClean="0"/>
              <a:t>amount</a:t>
            </a:r>
            <a:r>
              <a:rPr lang="es-ES_tradnl" baseline="0" dirty="0" smtClean="0"/>
              <a:t> </a:t>
            </a:r>
            <a:r>
              <a:rPr lang="es-ES_tradnl" baseline="0" dirty="0" err="1" smtClean="0"/>
              <a:t>of</a:t>
            </a:r>
            <a:r>
              <a:rPr lang="es-ES_tradnl" baseline="0" dirty="0" smtClean="0"/>
              <a:t> </a:t>
            </a:r>
            <a:r>
              <a:rPr lang="es-ES_tradnl" baseline="0" dirty="0" err="1" smtClean="0"/>
              <a:t>space</a:t>
            </a:r>
            <a:endParaRPr lang="es-ES_tradnl" baseline="0" dirty="0" smtClean="0"/>
          </a:p>
          <a:p>
            <a:r>
              <a:rPr lang="es-ES_tradnl" baseline="0" dirty="0" smtClean="0"/>
              <a:t>WHY DO WE CARE?</a:t>
            </a:r>
          </a:p>
          <a:p>
            <a:r>
              <a:rPr lang="es-ES_tradnl" baseline="0" dirty="0" smtClean="0"/>
              <a:t>Bacteria </a:t>
            </a:r>
            <a:r>
              <a:rPr lang="es-ES_tradnl" baseline="0" dirty="0" err="1" smtClean="0"/>
              <a:t>love</a:t>
            </a:r>
            <a:r>
              <a:rPr lang="es-ES_tradnl" baseline="0" dirty="0" smtClean="0"/>
              <a:t> </a:t>
            </a:r>
            <a:r>
              <a:rPr lang="es-ES_tradnl" baseline="0" dirty="0" err="1" smtClean="0"/>
              <a:t>concentration</a:t>
            </a:r>
            <a:r>
              <a:rPr lang="es-ES_tradnl" baseline="0" dirty="0" smtClean="0"/>
              <a:t> </a:t>
            </a:r>
            <a:r>
              <a:rPr lang="es-ES_tradnl" baseline="0" dirty="0" err="1" smtClean="0"/>
              <a:t>gradients</a:t>
            </a:r>
            <a:r>
              <a:rPr lang="es-ES_tradnl" baseline="0" dirty="0" smtClean="0"/>
              <a:t>! </a:t>
            </a:r>
          </a:p>
          <a:p>
            <a:r>
              <a:rPr lang="es-ES_tradnl" baseline="0" dirty="0" err="1" smtClean="0"/>
              <a:t>When</a:t>
            </a:r>
            <a:r>
              <a:rPr lang="es-ES_tradnl" baseline="0" dirty="0" smtClean="0"/>
              <a:t> </a:t>
            </a:r>
            <a:r>
              <a:rPr lang="es-ES_tradnl" baseline="0" dirty="0" err="1" smtClean="0"/>
              <a:t>they</a:t>
            </a:r>
            <a:r>
              <a:rPr lang="es-ES_tradnl" baseline="0" dirty="0" smtClean="0"/>
              <a:t> </a:t>
            </a:r>
            <a:r>
              <a:rPr lang="es-ES_tradnl" baseline="0" dirty="0" err="1" smtClean="0"/>
              <a:t>want</a:t>
            </a:r>
            <a:r>
              <a:rPr lang="es-ES_tradnl" baseline="0" dirty="0" smtClean="0"/>
              <a:t> </a:t>
            </a:r>
            <a:r>
              <a:rPr lang="es-ES_tradnl" baseline="0" dirty="0" err="1" smtClean="0"/>
              <a:t>to</a:t>
            </a:r>
            <a:r>
              <a:rPr lang="es-ES_tradnl" baseline="0" dirty="0" smtClean="0"/>
              <a:t> </a:t>
            </a:r>
            <a:r>
              <a:rPr lang="es-ES_tradnl" baseline="0" dirty="0" err="1" smtClean="0"/>
              <a:t>go</a:t>
            </a:r>
            <a:r>
              <a:rPr lang="es-ES_tradnl" baseline="0" dirty="0" smtClean="0"/>
              <a:t> </a:t>
            </a:r>
            <a:r>
              <a:rPr lang="es-ES_tradnl" baseline="0" dirty="0" err="1" smtClean="0"/>
              <a:t>towards</a:t>
            </a:r>
            <a:r>
              <a:rPr lang="es-ES_tradnl" baseline="0" dirty="0" smtClean="0"/>
              <a:t> </a:t>
            </a:r>
            <a:r>
              <a:rPr lang="es-ES_tradnl" baseline="0" dirty="0" err="1" smtClean="0"/>
              <a:t>an</a:t>
            </a:r>
            <a:r>
              <a:rPr lang="es-ES_tradnl" baseline="0" dirty="0" smtClean="0"/>
              <a:t> </a:t>
            </a:r>
            <a:r>
              <a:rPr lang="es-ES_tradnl" baseline="0" dirty="0" err="1" smtClean="0"/>
              <a:t>attractant</a:t>
            </a:r>
            <a:r>
              <a:rPr lang="es-ES_tradnl" baseline="0" dirty="0" smtClean="0"/>
              <a:t> </a:t>
            </a:r>
            <a:r>
              <a:rPr lang="es-ES_tradnl" baseline="0" dirty="0" err="1" smtClean="0"/>
              <a:t>or</a:t>
            </a:r>
            <a:r>
              <a:rPr lang="es-ES_tradnl" baseline="0" dirty="0" smtClean="0"/>
              <a:t> </a:t>
            </a:r>
            <a:r>
              <a:rPr lang="es-ES_tradnl" baseline="0" dirty="0" err="1" smtClean="0"/>
              <a:t>away</a:t>
            </a:r>
            <a:r>
              <a:rPr lang="es-ES_tradnl" baseline="0" dirty="0" smtClean="0"/>
              <a:t> </a:t>
            </a:r>
            <a:r>
              <a:rPr lang="es-ES_tradnl" baseline="0" dirty="0" err="1" smtClean="0"/>
              <a:t>from</a:t>
            </a:r>
            <a:r>
              <a:rPr lang="es-ES_tradnl" baseline="0" dirty="0" smtClean="0"/>
              <a:t> </a:t>
            </a:r>
            <a:r>
              <a:rPr lang="es-ES_tradnl" baseline="0" dirty="0" err="1" smtClean="0"/>
              <a:t>repellant</a:t>
            </a:r>
            <a:r>
              <a:rPr lang="es-ES_tradnl" baseline="0" dirty="0" smtClean="0"/>
              <a:t>, </a:t>
            </a:r>
            <a:r>
              <a:rPr lang="es-ES_tradnl" baseline="0" dirty="0" err="1" smtClean="0"/>
              <a:t>they</a:t>
            </a:r>
            <a:r>
              <a:rPr lang="es-ES_tradnl" baseline="0" dirty="0" smtClean="0"/>
              <a:t> are </a:t>
            </a:r>
            <a:r>
              <a:rPr lang="es-ES_tradnl" baseline="0" dirty="0" err="1" smtClean="0"/>
              <a:t>really</a:t>
            </a:r>
            <a:r>
              <a:rPr lang="es-ES_tradnl" baseline="0" dirty="0" smtClean="0"/>
              <a:t> </a:t>
            </a:r>
            <a:r>
              <a:rPr lang="es-ES_tradnl" baseline="0" dirty="0" err="1" smtClean="0"/>
              <a:t>moving</a:t>
            </a:r>
            <a:r>
              <a:rPr lang="es-ES_tradnl" baseline="0" dirty="0" smtClean="0"/>
              <a:t> </a:t>
            </a:r>
            <a:r>
              <a:rPr lang="es-ES_tradnl" baseline="0" dirty="0" err="1" smtClean="0"/>
              <a:t>from</a:t>
            </a:r>
            <a:r>
              <a:rPr lang="es-ES_tradnl" baseline="0" dirty="0" smtClean="0"/>
              <a:t> </a:t>
            </a:r>
            <a:r>
              <a:rPr lang="es-ES_tradnl" baseline="0" dirty="0" err="1" smtClean="0"/>
              <a:t>high</a:t>
            </a:r>
            <a:r>
              <a:rPr lang="es-ES_tradnl" baseline="0" dirty="0" smtClean="0"/>
              <a:t> </a:t>
            </a:r>
            <a:r>
              <a:rPr lang="es-ES_tradnl" baseline="0" dirty="0" err="1" smtClean="0"/>
              <a:t>to</a:t>
            </a:r>
            <a:r>
              <a:rPr lang="es-ES_tradnl" baseline="0" dirty="0" smtClean="0"/>
              <a:t> </a:t>
            </a:r>
            <a:r>
              <a:rPr lang="es-ES_tradnl" baseline="0" dirty="0" err="1" smtClean="0"/>
              <a:t>low</a:t>
            </a:r>
            <a:r>
              <a:rPr lang="es-ES_tradnl" baseline="0" dirty="0" smtClean="0"/>
              <a:t> </a:t>
            </a:r>
            <a:r>
              <a:rPr lang="es-ES_tradnl" baseline="0" dirty="0" err="1" smtClean="0"/>
              <a:t>or</a:t>
            </a:r>
            <a:r>
              <a:rPr lang="es-ES_tradnl" baseline="0" dirty="0" smtClean="0"/>
              <a:t> </a:t>
            </a:r>
            <a:r>
              <a:rPr lang="es-ES_tradnl" baseline="0" dirty="0" err="1" smtClean="0"/>
              <a:t>low</a:t>
            </a:r>
            <a:r>
              <a:rPr lang="es-ES_tradnl" baseline="0" dirty="0" smtClean="0"/>
              <a:t> </a:t>
            </a:r>
            <a:r>
              <a:rPr lang="es-ES_tradnl" baseline="0" dirty="0" err="1" smtClean="0"/>
              <a:t>to</a:t>
            </a:r>
            <a:r>
              <a:rPr lang="es-ES_tradnl" baseline="0" dirty="0" smtClean="0"/>
              <a:t> </a:t>
            </a:r>
            <a:r>
              <a:rPr lang="es-ES_tradnl" baseline="0" dirty="0" err="1" smtClean="0"/>
              <a:t>high</a:t>
            </a:r>
            <a:r>
              <a:rPr lang="es-ES_tradnl" baseline="0" dirty="0" smtClean="0"/>
              <a:t> </a:t>
            </a:r>
            <a:r>
              <a:rPr lang="es-ES_tradnl" baseline="0" dirty="0" err="1" smtClean="0"/>
              <a:t>along</a:t>
            </a:r>
            <a:r>
              <a:rPr lang="es-ES_tradnl" baseline="0" dirty="0" smtClean="0"/>
              <a:t> a </a:t>
            </a:r>
            <a:r>
              <a:rPr lang="es-ES_tradnl" baseline="0" dirty="0" err="1" smtClean="0"/>
              <a:t>chemical</a:t>
            </a:r>
            <a:r>
              <a:rPr lang="es-ES_tradnl" baseline="0" dirty="0" smtClean="0"/>
              <a:t> </a:t>
            </a:r>
            <a:r>
              <a:rPr lang="es-ES_tradnl" baseline="0" dirty="0" err="1" smtClean="0"/>
              <a:t>concentration</a:t>
            </a:r>
            <a:r>
              <a:rPr lang="es-ES_tradnl" baseline="0" dirty="0" smtClean="0"/>
              <a:t> </a:t>
            </a:r>
            <a:r>
              <a:rPr lang="es-ES_tradnl" baseline="0" dirty="0" err="1" smtClean="0"/>
              <a:t>gradient</a:t>
            </a:r>
            <a:endParaRPr lang="es-ES_tradnl" baseline="0" dirty="0" smtClean="0"/>
          </a:p>
          <a:p>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5</a:t>
            </a:fld>
            <a:endParaRPr lang="es-ES_tradnl"/>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err="1" smtClean="0"/>
              <a:t>Board</a:t>
            </a:r>
            <a:r>
              <a:rPr lang="es-ES_tradnl" dirty="0" smtClean="0"/>
              <a:t> </a:t>
            </a:r>
            <a:r>
              <a:rPr lang="es-ES_tradnl" dirty="0" err="1" smtClean="0"/>
              <a:t>work</a:t>
            </a: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6</a:t>
            </a:fld>
            <a:endParaRPr lang="es-ES_tradnl"/>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dirty="0" smtClean="0"/>
              <a:t>So </a:t>
            </a:r>
            <a:r>
              <a:rPr lang="es-ES_tradnl" dirty="0" err="1" smtClean="0"/>
              <a:t>actually</a:t>
            </a:r>
            <a:r>
              <a:rPr lang="es-ES_tradnl" dirty="0" smtClean="0"/>
              <a:t> </a:t>
            </a:r>
            <a:r>
              <a:rPr lang="es-ES_tradnl" dirty="0" err="1" smtClean="0"/>
              <a:t>we</a:t>
            </a:r>
            <a:r>
              <a:rPr lang="es-ES_tradnl" dirty="0" smtClean="0"/>
              <a:t> </a:t>
            </a:r>
            <a:r>
              <a:rPr lang="es-ES_tradnl" dirty="0" err="1" smtClean="0"/>
              <a:t>already</a:t>
            </a:r>
            <a:r>
              <a:rPr lang="es-ES_tradnl" dirty="0" smtClean="0"/>
              <a:t> know </a:t>
            </a:r>
            <a:r>
              <a:rPr lang="es-ES_tradnl" dirty="0" err="1" smtClean="0"/>
              <a:t>what</a:t>
            </a:r>
            <a:r>
              <a:rPr lang="es-ES_tradnl" dirty="0" smtClean="0"/>
              <a:t> </a:t>
            </a:r>
            <a:r>
              <a:rPr lang="es-ES_tradnl" dirty="0" err="1" smtClean="0"/>
              <a:t>chemo</a:t>
            </a:r>
            <a:r>
              <a:rPr lang="es-ES_tradnl" baseline="0" dirty="0" smtClean="0"/>
              <a:t> taxis </a:t>
            </a:r>
            <a:r>
              <a:rPr lang="es-ES_tradnl" baseline="0" dirty="0" err="1" smtClean="0"/>
              <a:t>is</a:t>
            </a:r>
            <a:r>
              <a:rPr lang="es-ES_tradnl" baseline="0" dirty="0" smtClean="0"/>
              <a:t>! </a:t>
            </a:r>
            <a:r>
              <a:rPr lang="es-ES_tradnl" baseline="0" dirty="0" err="1" smtClean="0"/>
              <a:t>Just</a:t>
            </a:r>
            <a:r>
              <a:rPr lang="es-ES_tradnl" baseline="0" dirty="0" smtClean="0"/>
              <a:t> a </a:t>
            </a:r>
            <a:r>
              <a:rPr lang="es-ES_tradnl" baseline="0" dirty="0" err="1" smtClean="0"/>
              <a:t>word</a:t>
            </a:r>
            <a:r>
              <a:rPr lang="es-ES_tradnl" baseline="0" dirty="0" smtClean="0"/>
              <a:t> </a:t>
            </a:r>
            <a:r>
              <a:rPr lang="es-ES_tradnl" baseline="0" dirty="0" err="1" smtClean="0"/>
              <a:t>for</a:t>
            </a:r>
            <a:r>
              <a:rPr lang="es-ES_tradnl" baseline="0" dirty="0" smtClean="0"/>
              <a:t> bacteria </a:t>
            </a:r>
            <a:r>
              <a:rPr lang="es-ES_tradnl" baseline="0" dirty="0" err="1" smtClean="0"/>
              <a:t>moving</a:t>
            </a:r>
            <a:r>
              <a:rPr lang="es-ES_tradnl" baseline="0" dirty="0" smtClean="0"/>
              <a:t> </a:t>
            </a:r>
            <a:r>
              <a:rPr lang="es-ES_tradnl" baseline="0" dirty="0" err="1" smtClean="0"/>
              <a:t>around</a:t>
            </a:r>
            <a:r>
              <a:rPr lang="es-ES_tradnl" baseline="0" dirty="0" smtClean="0"/>
              <a:t> by </a:t>
            </a:r>
            <a:r>
              <a:rPr lang="es-ES_tradnl" baseline="0" dirty="0" err="1" smtClean="0"/>
              <a:t>responding</a:t>
            </a:r>
            <a:r>
              <a:rPr lang="es-ES_tradnl" baseline="0" dirty="0" smtClean="0"/>
              <a:t> </a:t>
            </a:r>
            <a:r>
              <a:rPr lang="es-ES_tradnl" baseline="0" dirty="0" err="1" smtClean="0"/>
              <a:t>to</a:t>
            </a:r>
            <a:r>
              <a:rPr lang="es-ES_tradnl" baseline="0" dirty="0" smtClean="0"/>
              <a:t> </a:t>
            </a:r>
            <a:r>
              <a:rPr lang="es-ES_tradnl" baseline="0" dirty="0" err="1" smtClean="0"/>
              <a:t>chemicals</a:t>
            </a:r>
            <a:r>
              <a:rPr lang="es-ES_tradnl" baseline="0" dirty="0" smtClean="0"/>
              <a:t>:  </a:t>
            </a:r>
            <a:r>
              <a:rPr lang="es-ES_tradnl" baseline="0" dirty="0" err="1" smtClean="0"/>
              <a:t>chemical</a:t>
            </a:r>
            <a:r>
              <a:rPr lang="es-ES_tradnl" baseline="0" dirty="0" smtClean="0"/>
              <a:t> </a:t>
            </a:r>
            <a:r>
              <a:rPr lang="es-ES_tradnl" baseline="0" dirty="0" err="1" smtClean="0"/>
              <a:t>gradients</a:t>
            </a:r>
            <a:r>
              <a:rPr lang="es-ES_tradnl" baseline="0" dirty="0" smtClean="0"/>
              <a:t> </a:t>
            </a:r>
            <a:r>
              <a:rPr lang="es-ES_tradnl" baseline="0" dirty="0" err="1" smtClean="0"/>
              <a:t>from</a:t>
            </a:r>
            <a:r>
              <a:rPr lang="es-ES_tradnl" baseline="0" dirty="0" smtClean="0"/>
              <a:t> </a:t>
            </a:r>
            <a:r>
              <a:rPr lang="es-ES_tradnl" baseline="0" dirty="0" err="1" smtClean="0"/>
              <a:t>before</a:t>
            </a:r>
            <a:endParaRPr lang="es-ES_tradnl" dirty="0" smtClean="0"/>
          </a:p>
          <a:p>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7</a:t>
            </a:fld>
            <a:endParaRPr lang="es-ES_tradnl"/>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dirty="0" smtClean="0"/>
              <a:t>So </a:t>
            </a:r>
            <a:r>
              <a:rPr lang="es-ES_tradnl" dirty="0" err="1" smtClean="0"/>
              <a:t>actually</a:t>
            </a:r>
            <a:r>
              <a:rPr lang="es-ES_tradnl" dirty="0" smtClean="0"/>
              <a:t> </a:t>
            </a:r>
            <a:r>
              <a:rPr lang="es-ES_tradnl" dirty="0" err="1" smtClean="0"/>
              <a:t>we</a:t>
            </a:r>
            <a:r>
              <a:rPr lang="es-ES_tradnl" dirty="0" smtClean="0"/>
              <a:t> </a:t>
            </a:r>
            <a:r>
              <a:rPr lang="es-ES_tradnl" dirty="0" err="1" smtClean="0"/>
              <a:t>already</a:t>
            </a:r>
            <a:r>
              <a:rPr lang="es-ES_tradnl" dirty="0" smtClean="0"/>
              <a:t> know </a:t>
            </a:r>
            <a:r>
              <a:rPr lang="es-ES_tradnl" dirty="0" err="1" smtClean="0"/>
              <a:t>what</a:t>
            </a:r>
            <a:r>
              <a:rPr lang="es-ES_tradnl" dirty="0" smtClean="0"/>
              <a:t> </a:t>
            </a:r>
            <a:r>
              <a:rPr lang="es-ES_tradnl" dirty="0" err="1" smtClean="0"/>
              <a:t>chemo</a:t>
            </a:r>
            <a:r>
              <a:rPr lang="es-ES_tradnl" baseline="0" dirty="0" smtClean="0"/>
              <a:t> taxis </a:t>
            </a:r>
            <a:r>
              <a:rPr lang="es-ES_tradnl" baseline="0" dirty="0" err="1" smtClean="0"/>
              <a:t>is</a:t>
            </a:r>
            <a:r>
              <a:rPr lang="es-ES_tradnl" baseline="0" dirty="0" smtClean="0"/>
              <a:t>! </a:t>
            </a:r>
            <a:r>
              <a:rPr lang="es-ES_tradnl" baseline="0" dirty="0" err="1" smtClean="0"/>
              <a:t>Just</a:t>
            </a:r>
            <a:r>
              <a:rPr lang="es-ES_tradnl" baseline="0" dirty="0" smtClean="0"/>
              <a:t> a </a:t>
            </a:r>
            <a:r>
              <a:rPr lang="es-ES_tradnl" baseline="0" dirty="0" err="1" smtClean="0"/>
              <a:t>word</a:t>
            </a:r>
            <a:r>
              <a:rPr lang="es-ES_tradnl" baseline="0" dirty="0" smtClean="0"/>
              <a:t> </a:t>
            </a:r>
            <a:r>
              <a:rPr lang="es-ES_tradnl" baseline="0" dirty="0" err="1" smtClean="0"/>
              <a:t>for</a:t>
            </a:r>
            <a:r>
              <a:rPr lang="es-ES_tradnl" baseline="0" dirty="0" smtClean="0"/>
              <a:t> bacteria </a:t>
            </a:r>
            <a:r>
              <a:rPr lang="es-ES_tradnl" baseline="0" dirty="0" err="1" smtClean="0"/>
              <a:t>moving</a:t>
            </a:r>
            <a:r>
              <a:rPr lang="es-ES_tradnl" baseline="0" dirty="0" smtClean="0"/>
              <a:t> </a:t>
            </a:r>
            <a:r>
              <a:rPr lang="es-ES_tradnl" baseline="0" dirty="0" err="1" smtClean="0"/>
              <a:t>around</a:t>
            </a:r>
            <a:r>
              <a:rPr lang="es-ES_tradnl" baseline="0" dirty="0" smtClean="0"/>
              <a:t> by </a:t>
            </a:r>
            <a:r>
              <a:rPr lang="es-ES_tradnl" baseline="0" dirty="0" err="1" smtClean="0"/>
              <a:t>responding</a:t>
            </a:r>
            <a:r>
              <a:rPr lang="es-ES_tradnl" baseline="0" dirty="0" smtClean="0"/>
              <a:t> </a:t>
            </a:r>
            <a:r>
              <a:rPr lang="es-ES_tradnl" baseline="0" dirty="0" err="1" smtClean="0"/>
              <a:t>to</a:t>
            </a:r>
            <a:r>
              <a:rPr lang="es-ES_tradnl" baseline="0" dirty="0" smtClean="0"/>
              <a:t> </a:t>
            </a:r>
            <a:r>
              <a:rPr lang="es-ES_tradnl" baseline="0" dirty="0" err="1" smtClean="0"/>
              <a:t>chemicals</a:t>
            </a:r>
            <a:r>
              <a:rPr lang="es-ES_tradnl" baseline="0" dirty="0" smtClean="0"/>
              <a:t>:  </a:t>
            </a:r>
            <a:r>
              <a:rPr lang="es-ES_tradnl" baseline="0" dirty="0" err="1" smtClean="0"/>
              <a:t>chemical</a:t>
            </a:r>
            <a:r>
              <a:rPr lang="es-ES_tradnl" baseline="0" dirty="0" smtClean="0"/>
              <a:t> </a:t>
            </a:r>
            <a:r>
              <a:rPr lang="es-ES_tradnl" baseline="0" dirty="0" err="1" smtClean="0"/>
              <a:t>gradients</a:t>
            </a:r>
            <a:r>
              <a:rPr lang="es-ES_tradnl" baseline="0" dirty="0" smtClean="0"/>
              <a:t> </a:t>
            </a:r>
            <a:r>
              <a:rPr lang="es-ES_tradnl" baseline="0" dirty="0" err="1" smtClean="0"/>
              <a:t>from</a:t>
            </a:r>
            <a:r>
              <a:rPr lang="es-ES_tradnl" baseline="0" dirty="0" smtClean="0"/>
              <a:t> </a:t>
            </a:r>
            <a:r>
              <a:rPr lang="es-ES_tradnl" baseline="0" dirty="0" err="1" smtClean="0"/>
              <a:t>before</a:t>
            </a:r>
            <a:endParaRPr lang="es-ES_tradnl" dirty="0" smtClean="0"/>
          </a:p>
          <a:p>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8</a:t>
            </a:fld>
            <a:endParaRPr lang="es-ES_tradnl"/>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baseline="0" dirty="0" smtClean="0"/>
              <a:t>FLAGELLA, RECEPTORS.</a:t>
            </a:r>
          </a:p>
          <a:p>
            <a:pPr marL="0" marR="0" indent="0" algn="l" defTabSz="457200" rtl="0" eaLnBrk="1" fontAlgn="auto" latinLnBrk="0" hangingPunct="1">
              <a:lnSpc>
                <a:spcPct val="100000"/>
              </a:lnSpc>
              <a:spcBef>
                <a:spcPts val="0"/>
              </a:spcBef>
              <a:spcAft>
                <a:spcPts val="0"/>
              </a:spcAft>
              <a:buClrTx/>
              <a:buSzTx/>
              <a:buFontTx/>
              <a:buNone/>
              <a:tabLst/>
              <a:defRPr/>
            </a:pPr>
            <a:r>
              <a:rPr lang="es-ES_tradnl" baseline="0" dirty="0" smtClean="0"/>
              <a:t> </a:t>
            </a:r>
            <a:r>
              <a:rPr lang="en-US" baseline="0" dirty="0" smtClean="0"/>
              <a:t>Let's talk about bacteria: receptors for chemicals to "count" the concentration (what they actually do is start a chain reaction inside the cell, that leads to a specific amount of proteins changing shape/makeup).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talk more about bacteria: Anatomy of a bacterium. Focus on flagella.</a:t>
            </a:r>
          </a:p>
          <a:p>
            <a:pPr marL="0" marR="0" indent="0" algn="l" defTabSz="457200" rtl="0" eaLnBrk="1" fontAlgn="auto" latinLnBrk="0" hangingPunct="1">
              <a:lnSpc>
                <a:spcPct val="100000"/>
              </a:lnSpc>
              <a:spcBef>
                <a:spcPts val="0"/>
              </a:spcBef>
              <a:spcAft>
                <a:spcPts val="0"/>
              </a:spcAft>
              <a:buClrTx/>
              <a:buSzTx/>
              <a:buFontTx/>
              <a:buNone/>
              <a:tabLst/>
              <a:defRPr/>
            </a:pP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9</a:t>
            </a:fld>
            <a:endParaRPr lang="es-ES_tradnl"/>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baseline="0" dirty="0" err="1" smtClean="0"/>
              <a:t>They</a:t>
            </a:r>
            <a:r>
              <a:rPr lang="es-ES_tradnl" baseline="0" dirty="0" smtClean="0"/>
              <a:t> </a:t>
            </a:r>
            <a:r>
              <a:rPr lang="es-ES_tradnl" baseline="0" dirty="0" err="1" smtClean="0"/>
              <a:t>swim</a:t>
            </a:r>
            <a:r>
              <a:rPr lang="es-ES_tradnl" baseline="0" dirty="0" smtClean="0"/>
              <a:t>. </a:t>
            </a:r>
          </a:p>
          <a:p>
            <a:r>
              <a:rPr lang="es-ES_tradnl" baseline="0" dirty="0" smtClean="0"/>
              <a:t>FLAGELLA</a:t>
            </a:r>
          </a:p>
          <a:p>
            <a:r>
              <a:rPr lang="es-ES_tradnl" baseline="0" dirty="0" smtClean="0"/>
              <a:t>How do </a:t>
            </a:r>
            <a:r>
              <a:rPr lang="es-ES_tradnl" baseline="0" dirty="0" err="1" smtClean="0"/>
              <a:t>flagella</a:t>
            </a:r>
            <a:r>
              <a:rPr lang="es-ES_tradnl" baseline="0" dirty="0" smtClean="0"/>
              <a:t> </a:t>
            </a:r>
            <a:r>
              <a:rPr lang="es-ES_tradnl" baseline="0" dirty="0" err="1" smtClean="0"/>
              <a:t>move</a:t>
            </a:r>
            <a:r>
              <a:rPr lang="es-ES_tradnl" baseline="0" dirty="0" smtClean="0"/>
              <a:t>?</a:t>
            </a:r>
          </a:p>
          <a:p>
            <a:r>
              <a:rPr lang="es-ES_tradnl" baseline="0" dirty="0" smtClean="0"/>
              <a:t>HINT: </a:t>
            </a:r>
            <a:r>
              <a:rPr lang="es-ES_tradnl" baseline="0" dirty="0" err="1" smtClean="0"/>
              <a:t>it’s</a:t>
            </a:r>
            <a:r>
              <a:rPr lang="es-ES_tradnl" baseline="0" dirty="0" smtClean="0"/>
              <a:t> </a:t>
            </a:r>
            <a:r>
              <a:rPr lang="es-ES_tradnl" baseline="0" dirty="0" err="1" smtClean="0"/>
              <a:t>one</a:t>
            </a:r>
            <a:r>
              <a:rPr lang="es-ES_tradnl" baseline="0" dirty="0" smtClean="0"/>
              <a:t> </a:t>
            </a:r>
            <a:r>
              <a:rPr lang="es-ES_tradnl" baseline="0" dirty="0" err="1" smtClean="0"/>
              <a:t>of</a:t>
            </a:r>
            <a:r>
              <a:rPr lang="es-ES_tradnl" baseline="0" dirty="0" smtClean="0"/>
              <a:t> </a:t>
            </a:r>
            <a:r>
              <a:rPr lang="es-ES_tradnl" baseline="0" dirty="0" err="1" smtClean="0"/>
              <a:t>our</a:t>
            </a:r>
            <a:r>
              <a:rPr lang="es-ES_tradnl" baseline="0" dirty="0" smtClean="0"/>
              <a:t> </a:t>
            </a:r>
            <a:r>
              <a:rPr lang="es-ES_tradnl" baseline="0" dirty="0" err="1" smtClean="0"/>
              <a:t>buzzwords</a:t>
            </a:r>
            <a:r>
              <a:rPr lang="es-ES_tradnl" baseline="0" dirty="0" smtClean="0"/>
              <a:t> </a:t>
            </a:r>
            <a:r>
              <a:rPr lang="es-ES_tradnl" baseline="0" dirty="0" err="1" smtClean="0"/>
              <a:t>for</a:t>
            </a:r>
            <a:r>
              <a:rPr lang="es-ES_tradnl" baseline="0" dirty="0" smtClean="0"/>
              <a:t> </a:t>
            </a:r>
            <a:r>
              <a:rPr lang="es-ES_tradnl" baseline="0" dirty="0" err="1" smtClean="0"/>
              <a:t>this</a:t>
            </a:r>
            <a:r>
              <a:rPr lang="es-ES_tradnl" baseline="0" dirty="0" smtClean="0"/>
              <a:t> </a:t>
            </a:r>
            <a:r>
              <a:rPr lang="es-ES_tradnl" baseline="0" dirty="0" err="1" smtClean="0"/>
              <a:t>class</a:t>
            </a:r>
            <a:r>
              <a:rPr lang="es-ES_tradnl" baseline="0" dirty="0" smtClean="0"/>
              <a:t>…… </a:t>
            </a: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10</a:t>
            </a:fld>
            <a:endParaRPr lang="es-ES_tradnl"/>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baseline="0" dirty="0" err="1" smtClean="0"/>
              <a:t>They</a:t>
            </a:r>
            <a:r>
              <a:rPr lang="es-ES_tradnl" baseline="0" dirty="0" smtClean="0"/>
              <a:t> </a:t>
            </a:r>
            <a:r>
              <a:rPr lang="es-ES_tradnl" baseline="0" dirty="0" err="1" smtClean="0"/>
              <a:t>swim</a:t>
            </a:r>
            <a:r>
              <a:rPr lang="es-ES_tradnl" baseline="0" dirty="0" smtClean="0"/>
              <a:t>. </a:t>
            </a:r>
          </a:p>
          <a:p>
            <a:r>
              <a:rPr lang="es-ES_tradnl" baseline="0" dirty="0" smtClean="0"/>
              <a:t>FLAGELLA</a:t>
            </a:r>
          </a:p>
          <a:p>
            <a:r>
              <a:rPr lang="es-ES_tradnl" baseline="0" dirty="0" err="1" smtClean="0"/>
              <a:t>Put</a:t>
            </a:r>
            <a:r>
              <a:rPr lang="es-ES_tradnl" baseline="0" dirty="0" smtClean="0"/>
              <a:t> BACTERIAL MOTORS </a:t>
            </a:r>
            <a:r>
              <a:rPr lang="es-ES_tradnl" baseline="0" dirty="0" err="1" smtClean="0"/>
              <a:t>on</a:t>
            </a:r>
            <a:r>
              <a:rPr lang="es-ES_tradnl" baseline="0" dirty="0" smtClean="0"/>
              <a:t> </a:t>
            </a:r>
            <a:r>
              <a:rPr lang="es-ES_tradnl" baseline="0" dirty="0" err="1" smtClean="0"/>
              <a:t>board</a:t>
            </a:r>
            <a:endParaRPr lang="es-ES_tradnl" dirty="0"/>
          </a:p>
        </p:txBody>
      </p:sp>
      <p:sp>
        <p:nvSpPr>
          <p:cNvPr id="4" name="Slide Number Placeholder 3"/>
          <p:cNvSpPr>
            <a:spLocks noGrp="1"/>
          </p:cNvSpPr>
          <p:nvPr>
            <p:ph type="sldNum" sz="quarter" idx="10"/>
          </p:nvPr>
        </p:nvSpPr>
        <p:spPr/>
        <p:txBody>
          <a:bodyPr/>
          <a:lstStyle/>
          <a:p>
            <a:fld id="{05738B25-E11C-704D-A888-3CAF18F62BBA}" type="slidenum">
              <a:rPr lang="es-ES_tradnl" smtClean="0"/>
              <a:t>11</a:t>
            </a:fld>
            <a:endParaRPr lang="es-ES_trad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0738" y="4155141"/>
            <a:ext cx="7542212" cy="1013012"/>
          </a:xfrm>
        </p:spPr>
        <p:txBody>
          <a:bodyPr anchor="b" anchorCtr="0">
            <a:noAutofit/>
          </a:bodyPr>
          <a:lstStyle/>
          <a:p>
            <a:r>
              <a:rPr lang="en-US" smtClean="0"/>
              <a:t>Click to edit Master title style</a:t>
            </a:r>
            <a:endParaRPr/>
          </a:p>
        </p:txBody>
      </p:sp>
      <p:sp>
        <p:nvSpPr>
          <p:cNvPr id="3" name="Subtitle 2"/>
          <p:cNvSpPr>
            <a:spLocks noGrp="1"/>
          </p:cNvSpPr>
          <p:nvPr>
            <p:ph type="subTitle" idx="1"/>
          </p:nvPr>
        </p:nvSpPr>
        <p:spPr>
          <a:xfrm>
            <a:off x="820738" y="5230906"/>
            <a:ext cx="7542212" cy="1030942"/>
          </a:xfrm>
        </p:spPr>
        <p:txBody>
          <a:bodyPr/>
          <a:lstStyle>
            <a:lvl1pPr marL="0" indent="0" algn="ctr">
              <a:spcBef>
                <a:spcPct val="30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dirty="0">
              <a:solidFill>
                <a:srgbClr val="FFFFFF"/>
              </a:solidFill>
            </a:endParaRPr>
          </a:p>
        </p:txBody>
      </p:sp>
      <p:pic>
        <p:nvPicPr>
          <p:cNvPr id="7" name="Picture 6" descr="MoleculeTracer.png"/>
          <p:cNvPicPr>
            <a:picLocks noChangeAspect="1"/>
          </p:cNvPicPr>
          <p:nvPr/>
        </p:nvPicPr>
        <p:blipFill>
          <a:blip r:embed="rId2"/>
          <a:stretch>
            <a:fillRect/>
          </a:stretch>
        </p:blipFill>
        <p:spPr>
          <a:xfrm>
            <a:off x="1674019" y="224679"/>
            <a:ext cx="5795963" cy="39433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3962399"/>
            <a:ext cx="7585710" cy="672353"/>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3101957" y="457200"/>
            <a:ext cx="2940087" cy="2940087"/>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vert="horz" lIns="91440" tIns="45720" rIns="91440" bIns="45720" rtlCol="0">
            <a:normAutofit/>
          </a:bodyPr>
          <a:lstStyle>
            <a:lvl1pPr marL="0" indent="0" algn="l" defTabSz="914400" rtl="0" eaLnBrk="1" latinLnBrk="0" hangingPunct="1">
              <a:spcBef>
                <a:spcPts val="2000"/>
              </a:spcBef>
              <a:buFontTx/>
              <a:buNone/>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77240" y="4639235"/>
            <a:ext cx="7585710" cy="1371600"/>
          </a:xfrm>
        </p:spPr>
        <p:txBody>
          <a:bodyPr vert="horz" lIns="91440" tIns="45720" rIns="91440" bIns="45720" rtlCol="0">
            <a:normAutofit/>
          </a:bodyPr>
          <a:lstStyle>
            <a:lvl1pPr marL="0" indent="0" algn="ctr">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9365" y="416859"/>
            <a:ext cx="1940859" cy="5607424"/>
          </a:xfrm>
        </p:spPr>
        <p:txBody>
          <a:bodyPr vert="eaVert" anchor="ctr" anchorCtr="0"/>
          <a:lstStyle/>
          <a:p>
            <a:r>
              <a:rPr lang="en-US" smtClean="0"/>
              <a:t>Click to edit Master title style</a:t>
            </a:r>
            <a:endParaRPr/>
          </a:p>
        </p:txBody>
      </p:sp>
      <p:sp>
        <p:nvSpPr>
          <p:cNvPr id="3" name="Vertical Text Placeholder 2"/>
          <p:cNvSpPr>
            <a:spLocks noGrp="1"/>
          </p:cNvSpPr>
          <p:nvPr>
            <p:ph type="body" orient="vert" idx="1"/>
          </p:nvPr>
        </p:nvSpPr>
        <p:spPr>
          <a:xfrm>
            <a:off x="820737" y="414015"/>
            <a:ext cx="6144839" cy="561026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737" y="1219013"/>
            <a:ext cx="7542213" cy="1958975"/>
          </a:xfrm>
        </p:spPr>
        <p:txBody>
          <a:bodyPr vert="horz" lIns="91440" tIns="45720" rIns="91440" bIns="45720" rtlCol="0" anchor="b" anchorCtr="0">
            <a:noAutofit/>
          </a:bodyPr>
          <a:lstStyle>
            <a:lvl1pPr algn="ctr" defTabSz="914400" rtl="0" eaLnBrk="1" latinLnBrk="0" hangingPunct="1">
              <a:spcBef>
                <a:spcPct val="0"/>
              </a:spcBef>
              <a:buNone/>
              <a:defRPr sz="52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820737" y="3224213"/>
            <a:ext cx="7542213" cy="1500187"/>
          </a:xfrm>
        </p:spPr>
        <p:txBody>
          <a:bodyPr vert="horz" lIns="91440" tIns="45720" rIns="91440" bIns="45720" rtlCol="0">
            <a:normAutofit/>
          </a:bodyPr>
          <a:lstStyle>
            <a:lvl1pPr marL="0" indent="0" algn="ctr" defTabSz="914400" rtl="0" eaLnBrk="1" latinLnBrk="0" hangingPunct="1">
              <a:spcBef>
                <a:spcPts val="300"/>
              </a:spcBef>
              <a:buFontTx/>
              <a:buNone/>
              <a:defRPr sz="2400" b="1" kern="1200">
                <a:solidFill>
                  <a:schemeClr val="tx1">
                    <a:tint val="75000"/>
                  </a:schemeClr>
                </a:solidFill>
                <a:effectLst>
                  <a:outerShdw blurRad="101600" dist="63500" dir="2700000" algn="tl" rotWithShape="0">
                    <a:prstClr val="black">
                      <a:alpha val="75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p>
            <a:r>
              <a:rPr lang="en-US" smtClean="0"/>
              <a:t>Click to edit Master title style</a:t>
            </a:r>
            <a:endParaRPr/>
          </a:p>
        </p:txBody>
      </p:sp>
      <p:sp>
        <p:nvSpPr>
          <p:cNvPr id="3" name="Content Placeholder 2"/>
          <p:cNvSpPr>
            <a:spLocks noGrp="1"/>
          </p:cNvSpPr>
          <p:nvPr>
            <p:ph sz="half" idx="1"/>
          </p:nvPr>
        </p:nvSpPr>
        <p:spPr>
          <a:xfrm>
            <a:off x="779462" y="1892301"/>
            <a:ext cx="3657600" cy="39751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03763" y="1892301"/>
            <a:ext cx="3657600" cy="39751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2"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2" y="2393575"/>
            <a:ext cx="3657600" cy="3473823"/>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03763"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3763" y="2393575"/>
            <a:ext cx="3657600" cy="3473823"/>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9929" y="457201"/>
            <a:ext cx="3566160" cy="1371600"/>
          </a:xfrm>
        </p:spPr>
        <p:txBody>
          <a:bodyPr anchor="b">
            <a:normAutofit/>
          </a:bodyPr>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802393" y="457201"/>
            <a:ext cx="3566160" cy="5410200"/>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79929" y="1828801"/>
            <a:ext cx="3566160" cy="3657600"/>
          </a:xfrm>
        </p:spPr>
        <p:txBody>
          <a:bodyPr>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566160" cy="1371600"/>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266765" y="1676400"/>
            <a:ext cx="2975610" cy="2975610"/>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77240" y="1828800"/>
            <a:ext cx="3566160" cy="3657600"/>
          </a:xfrm>
        </p:spPr>
        <p:txBody>
          <a:bodyPr vert="horz" lIns="91440" tIns="45720" rIns="91440" bIns="45720" rtlCol="0">
            <a:normAutofit/>
          </a:bodyPr>
          <a:lstStyle>
            <a:lvl1pPr marL="0" indent="0" algn="ctr">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29403C7D-42A2-2F4E-9AC1-80D35896294F}" type="datetimeFigureOut">
              <a:rPr lang="en-US" smtClean="0"/>
              <a:pPr/>
              <a:t>11/20/14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6FB9AC29-E96C-4949-999C-48C4DCD9467E}" type="slidenum">
              <a:rPr lang="es-ES_tradnl" smtClean="0"/>
              <a:pPr/>
              <a:t>‹#›</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pic>
        <p:nvPicPr>
          <p:cNvPr id="7" name="Picture 6" descr="GridOverlay.png"/>
          <p:cNvPicPr>
            <a:picLocks noChangeAspect="1"/>
          </p:cNvPicPr>
          <p:nvPr/>
        </p:nvPicPr>
        <p:blipFill>
          <a:blip r:embed="rId14"/>
          <a:stretch>
            <a:fillRect/>
          </a:stretch>
        </p:blipFill>
        <p:spPr>
          <a:xfrm>
            <a:off x="0" y="0"/>
            <a:ext cx="9144000" cy="6858000"/>
          </a:xfrm>
          <a:prstGeom prst="rect">
            <a:avLst/>
          </a:prstGeom>
          <a:solidFill>
            <a:schemeClr val="bg2">
              <a:lumMod val="60000"/>
              <a:lumOff val="40000"/>
              <a:alpha val="10000"/>
            </a:schemeClr>
          </a:solidFill>
        </p:spPr>
      </p:pic>
      <p:sp>
        <p:nvSpPr>
          <p:cNvPr id="2" name="Title Placeholder 1"/>
          <p:cNvSpPr>
            <a:spLocks noGrp="1"/>
          </p:cNvSpPr>
          <p:nvPr>
            <p:ph type="title"/>
          </p:nvPr>
        </p:nvSpPr>
        <p:spPr>
          <a:xfrm>
            <a:off x="779462" y="107577"/>
            <a:ext cx="7581901" cy="1653988"/>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79462" y="1882588"/>
            <a:ext cx="7581901" cy="39534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51812" y="6356350"/>
            <a:ext cx="2133600" cy="365125"/>
          </a:xfrm>
          <a:prstGeom prst="rect">
            <a:avLst/>
          </a:prstGeom>
        </p:spPr>
        <p:txBody>
          <a:bodyPr vert="horz" lIns="91440" tIns="45720" rIns="91440" bIns="45720" rtlCol="0" anchor="ctr"/>
          <a:lstStyle>
            <a:lvl1pPr algn="r">
              <a:defRPr sz="1100">
                <a:solidFill>
                  <a:schemeClr val="tx1">
                    <a:tint val="75000"/>
                  </a:schemeClr>
                </a:solidFill>
                <a:effectLst>
                  <a:outerShdw blurRad="101600" dist="63500" dir="2700000" algn="tl" rotWithShape="0">
                    <a:prstClr val="black">
                      <a:alpha val="75000"/>
                    </a:prstClr>
                  </a:outerShdw>
                </a:effectLst>
              </a:defRPr>
            </a:lvl1pPr>
          </a:lstStyle>
          <a:p>
            <a:fld id="{29403C7D-42A2-2F4E-9AC1-80D35896294F}" type="datetimeFigureOut">
              <a:rPr lang="en-US" smtClean="0"/>
              <a:pPr/>
              <a:t>11/20/14</a:t>
            </a:fld>
            <a:endParaRPr lang="es-ES_tradnl"/>
          </a:p>
        </p:txBody>
      </p:sp>
      <p:sp>
        <p:nvSpPr>
          <p:cNvPr id="5" name="Footer Placeholder 4"/>
          <p:cNvSpPr>
            <a:spLocks noGrp="1"/>
          </p:cNvSpPr>
          <p:nvPr>
            <p:ph type="ftr" sz="quarter" idx="3"/>
          </p:nvPr>
        </p:nvSpPr>
        <p:spPr>
          <a:xfrm>
            <a:off x="354106" y="6356350"/>
            <a:ext cx="2895600" cy="365125"/>
          </a:xfrm>
          <a:prstGeom prst="rect">
            <a:avLst/>
          </a:prstGeom>
        </p:spPr>
        <p:txBody>
          <a:bodyPr vert="horz" lIns="91440" tIns="45720" rIns="91440" bIns="45720" rtlCol="0" anchor="ctr"/>
          <a:lstStyle>
            <a:lvl1pPr algn="l">
              <a:defRPr sz="1100">
                <a:solidFill>
                  <a:schemeClr val="tx1">
                    <a:tint val="75000"/>
                  </a:schemeClr>
                </a:solidFill>
                <a:effectLst>
                  <a:outerShdw blurRad="101600" dist="63500" dir="2700000" algn="tl" rotWithShape="0">
                    <a:prstClr val="black">
                      <a:alpha val="75000"/>
                    </a:prstClr>
                  </a:outerShdw>
                </a:effectLst>
              </a:defRPr>
            </a:lvl1pPr>
          </a:lstStyle>
          <a:p>
            <a:endParaRPr lang="es-ES_tradnl"/>
          </a:p>
        </p:txBody>
      </p:sp>
      <p:sp>
        <p:nvSpPr>
          <p:cNvPr id="6" name="Slide Number Placeholder 5"/>
          <p:cNvSpPr>
            <a:spLocks noGrp="1"/>
          </p:cNvSpPr>
          <p:nvPr>
            <p:ph type="sldNum" sz="quarter" idx="4"/>
          </p:nvPr>
        </p:nvSpPr>
        <p:spPr>
          <a:xfrm>
            <a:off x="4191000" y="6356350"/>
            <a:ext cx="762000" cy="365125"/>
          </a:xfrm>
          <a:prstGeom prst="rect">
            <a:avLst/>
          </a:prstGeom>
        </p:spPr>
        <p:txBody>
          <a:bodyPr vert="horz" lIns="91440" tIns="45720" rIns="91440" bIns="45720" rtlCol="0" anchor="ctr"/>
          <a:lstStyle>
            <a:lvl1pPr algn="ctr">
              <a:defRPr sz="1100">
                <a:solidFill>
                  <a:schemeClr val="tx1">
                    <a:tint val="75000"/>
                  </a:schemeClr>
                </a:solidFill>
                <a:effectLst>
                  <a:outerShdw blurRad="101600" dist="63500" dir="2700000" algn="tl" rotWithShape="0">
                    <a:prstClr val="black">
                      <a:alpha val="75000"/>
                    </a:prstClr>
                  </a:outerShdw>
                </a:effectLst>
              </a:defRPr>
            </a:lvl1pPr>
          </a:lstStyle>
          <a:p>
            <a:fld id="{6FB9AC29-E96C-4949-999C-48C4DCD9467E}" type="slidenum">
              <a:rPr lang="es-ES_tradnl" smtClean="0"/>
              <a:pPr/>
              <a:t>‹#›</a:t>
            </a:fld>
            <a:endParaRPr lang="es-ES_tradnl"/>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txStyles>
    <p:title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p:titleStyle>
    <p:bodyStyle>
      <a:lvl1pPr marL="403225" indent="-403225" algn="l" defTabSz="914400" rtl="0" eaLnBrk="1" latinLnBrk="0" hangingPunct="1">
        <a:spcBef>
          <a:spcPts val="2000"/>
        </a:spcBef>
        <a:buFontTx/>
        <a:buBlip>
          <a:blip r:embed="rId15"/>
        </a:buBlip>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806450" indent="-403225" algn="l" defTabSz="914400" rtl="0" eaLnBrk="1" latinLnBrk="0" hangingPunct="1">
        <a:spcBef>
          <a:spcPts val="600"/>
        </a:spcBef>
        <a:buFontTx/>
        <a:buBlip>
          <a:blip r:embed="rId15"/>
        </a:buBlip>
        <a:defRPr sz="2200" b="1" kern="1200">
          <a:solidFill>
            <a:schemeClr val="tx1"/>
          </a:solidFill>
          <a:effectLst>
            <a:outerShdw blurRad="101600" dist="63500" dir="2700000" algn="tl" rotWithShape="0">
              <a:prstClr val="black">
                <a:alpha val="75000"/>
              </a:prstClr>
            </a:outerShdw>
          </a:effectLst>
          <a:latin typeface="+mn-lt"/>
          <a:ea typeface="+mn-ea"/>
          <a:cs typeface="+mn-cs"/>
        </a:defRPr>
      </a:lvl2pPr>
      <a:lvl3pPr marL="1143000" indent="-336550" algn="l" defTabSz="914400" rtl="0" eaLnBrk="1" latinLnBrk="0" hangingPunct="1">
        <a:spcBef>
          <a:spcPts val="600"/>
        </a:spcBef>
        <a:buFontTx/>
        <a:buBlip>
          <a:blip r:embed="rId15"/>
        </a:buBlip>
        <a:defRPr sz="2000" b="1" kern="1200">
          <a:solidFill>
            <a:schemeClr val="tx1"/>
          </a:solidFill>
          <a:effectLst>
            <a:outerShdw blurRad="101600" dist="63500" dir="2700000" algn="tl" rotWithShape="0">
              <a:prstClr val="black">
                <a:alpha val="75000"/>
              </a:prstClr>
            </a:outerShdw>
          </a:effectLst>
          <a:latin typeface="+mn-lt"/>
          <a:ea typeface="+mn-ea"/>
          <a:cs typeface="+mn-cs"/>
        </a:defRPr>
      </a:lvl3pPr>
      <a:lvl4pPr marL="1492250" indent="-3492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4pPr>
      <a:lvl5pPr marL="1828800" indent="-3365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gif"/></Relationships>
</file>

<file path=ppt/slides/_rels/slide24.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gi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gif"/></Relationships>
</file>

<file path=ppt/slides/_rels/slide28.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5815" y="4079807"/>
            <a:ext cx="9231339" cy="1013012"/>
          </a:xfrm>
        </p:spPr>
        <p:txBody>
          <a:bodyPr>
            <a:noAutofit/>
          </a:bodyPr>
          <a:lstStyle/>
          <a:p>
            <a:r>
              <a:rPr lang="es-ES_tradnl" sz="5800" dirty="0" err="1" smtClean="0">
                <a:solidFill>
                  <a:schemeClr val="accent2">
                    <a:lumMod val="60000"/>
                    <a:lumOff val="40000"/>
                  </a:schemeClr>
                </a:solidFill>
              </a:rPr>
              <a:t>Chemotaxis</a:t>
            </a:r>
            <a:r>
              <a:rPr lang="es-ES_tradnl" sz="5800" dirty="0" smtClean="0">
                <a:solidFill>
                  <a:schemeClr val="accent2">
                    <a:lumMod val="60000"/>
                    <a:lumOff val="40000"/>
                  </a:schemeClr>
                </a:solidFill>
              </a:rPr>
              <a:t>:</a:t>
            </a:r>
            <a:r>
              <a:rPr lang="es-ES_tradnl" sz="5800" dirty="0" smtClean="0">
                <a:solidFill>
                  <a:schemeClr val="accent2">
                    <a:lumMod val="60000"/>
                    <a:lumOff val="40000"/>
                  </a:schemeClr>
                </a:solidFill>
              </a:rPr>
              <a:t> Bacterial </a:t>
            </a:r>
            <a:r>
              <a:rPr lang="es-ES_tradnl" sz="5800" dirty="0" smtClean="0">
                <a:solidFill>
                  <a:schemeClr val="accent2">
                    <a:lumMod val="60000"/>
                    <a:lumOff val="40000"/>
                  </a:schemeClr>
                </a:solidFill>
              </a:rPr>
              <a:t>Motors</a:t>
            </a:r>
            <a:r>
              <a:rPr lang="es-ES_tradnl" sz="5800" dirty="0" smtClean="0">
                <a:solidFill>
                  <a:schemeClr val="accent2">
                    <a:lumMod val="60000"/>
                    <a:lumOff val="40000"/>
                  </a:schemeClr>
                </a:solidFill>
              </a:rPr>
              <a:t>  </a:t>
            </a:r>
            <a:r>
              <a:rPr lang="es-ES_tradnl" sz="5800" dirty="0" err="1" smtClean="0">
                <a:solidFill>
                  <a:schemeClr val="accent2">
                    <a:lumMod val="60000"/>
                    <a:lumOff val="40000"/>
                  </a:schemeClr>
                </a:solidFill>
              </a:rPr>
              <a:t>and</a:t>
            </a:r>
            <a:r>
              <a:rPr lang="es-ES_tradnl" sz="5800" dirty="0" smtClean="0">
                <a:solidFill>
                  <a:schemeClr val="accent2">
                    <a:lumMod val="60000"/>
                    <a:lumOff val="40000"/>
                  </a:schemeClr>
                </a:solidFill>
              </a:rPr>
              <a:t> </a:t>
            </a:r>
            <a:r>
              <a:rPr lang="es-ES_tradnl" sz="5800" dirty="0" err="1" smtClean="0">
                <a:solidFill>
                  <a:schemeClr val="accent2">
                    <a:lumMod val="60000"/>
                    <a:lumOff val="40000"/>
                  </a:schemeClr>
                </a:solidFill>
              </a:rPr>
              <a:t>Random</a:t>
            </a:r>
            <a:r>
              <a:rPr lang="es-ES_tradnl" sz="5800" dirty="0" smtClean="0">
                <a:solidFill>
                  <a:schemeClr val="accent2">
                    <a:lumMod val="60000"/>
                    <a:lumOff val="40000"/>
                  </a:schemeClr>
                </a:solidFill>
              </a:rPr>
              <a:t> </a:t>
            </a:r>
            <a:r>
              <a:rPr lang="es-ES_tradnl" sz="5800" dirty="0" err="1" smtClean="0">
                <a:solidFill>
                  <a:schemeClr val="accent2">
                    <a:lumMod val="60000"/>
                    <a:lumOff val="40000"/>
                  </a:schemeClr>
                </a:solidFill>
              </a:rPr>
              <a:t>Walks</a:t>
            </a:r>
            <a:endParaRPr lang="es-ES_tradnl" sz="5800" dirty="0">
              <a:solidFill>
                <a:schemeClr val="accent2">
                  <a:lumMod val="60000"/>
                  <a:lumOff val="40000"/>
                </a:schemeClr>
              </a:solidFill>
            </a:endParaRPr>
          </a:p>
        </p:txBody>
      </p:sp>
      <p:sp>
        <p:nvSpPr>
          <p:cNvPr id="4" name="Subtitle 3"/>
          <p:cNvSpPr>
            <a:spLocks noGrp="1"/>
          </p:cNvSpPr>
          <p:nvPr>
            <p:ph type="subTitle" idx="1"/>
          </p:nvPr>
        </p:nvSpPr>
        <p:spPr/>
        <p:txBody>
          <a:bodyPr/>
          <a:lstStyle/>
          <a:p>
            <a:endParaRPr lang="es-ES_tradnl"/>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576352"/>
            <a:ext cx="7581901" cy="1653988"/>
          </a:xfrm>
        </p:spPr>
        <p:txBody>
          <a:bodyPr>
            <a:normAutofit fontScale="90000"/>
          </a:bodyPr>
          <a:lstStyle/>
          <a:p>
            <a:pPr algn="l"/>
            <a:r>
              <a:rPr lang="es-ES_tradnl" dirty="0" err="1" smtClean="0">
                <a:solidFill>
                  <a:schemeClr val="bg1"/>
                </a:solidFill>
                <a:effectLst/>
              </a:rPr>
              <a:t>But</a:t>
            </a:r>
            <a:r>
              <a:rPr lang="es-ES_tradnl" dirty="0" smtClean="0">
                <a:solidFill>
                  <a:schemeClr val="bg1"/>
                </a:solidFill>
                <a:effectLst/>
              </a:rPr>
              <a:t> how do </a:t>
            </a:r>
            <a:br>
              <a:rPr lang="es-ES_tradnl" dirty="0" smtClean="0">
                <a:solidFill>
                  <a:schemeClr val="bg1"/>
                </a:solidFill>
                <a:effectLst/>
              </a:rPr>
            </a:br>
            <a:r>
              <a:rPr lang="es-ES_tradnl" dirty="0" err="1" smtClean="0">
                <a:solidFill>
                  <a:schemeClr val="bg1"/>
                </a:solidFill>
                <a:effectLst/>
              </a:rPr>
              <a:t>they</a:t>
            </a:r>
            <a:r>
              <a:rPr lang="es-ES_tradnl" dirty="0" smtClean="0">
                <a:solidFill>
                  <a:schemeClr val="bg1"/>
                </a:solidFill>
                <a:effectLst/>
              </a:rPr>
              <a:t> </a:t>
            </a:r>
            <a:r>
              <a:rPr lang="es-ES_tradnl" dirty="0" err="1" smtClean="0">
                <a:solidFill>
                  <a:schemeClr val="bg1"/>
                </a:solidFill>
                <a:effectLst/>
              </a:rPr>
              <a:t>move</a:t>
            </a:r>
            <a:r>
              <a:rPr lang="es-ES_tradnl" dirty="0" smtClean="0">
                <a:solidFill>
                  <a:schemeClr val="bg1"/>
                </a:solidFill>
                <a:effectLst/>
              </a:rPr>
              <a:t>?</a:t>
            </a:r>
            <a:endParaRPr lang="es-ES_tradnl"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14338" name="Picture 2"/>
          <p:cNvPicPr>
            <a:picLocks noChangeAspect="1" noChangeArrowheads="1"/>
          </p:cNvPicPr>
          <p:nvPr/>
        </p:nvPicPr>
        <p:blipFill>
          <a:blip r:embed="rId3"/>
          <a:srcRect/>
          <a:stretch>
            <a:fillRect/>
          </a:stretch>
        </p:blipFill>
        <p:spPr bwMode="auto">
          <a:xfrm>
            <a:off x="4089502" y="3021183"/>
            <a:ext cx="4271861" cy="3477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576352"/>
            <a:ext cx="7581901" cy="1653988"/>
          </a:xfrm>
        </p:spPr>
        <p:txBody>
          <a:bodyPr>
            <a:normAutofit fontScale="90000"/>
          </a:bodyPr>
          <a:lstStyle/>
          <a:p>
            <a:pPr algn="l"/>
            <a:r>
              <a:rPr lang="es-ES_tradnl" dirty="0" err="1" smtClean="0">
                <a:solidFill>
                  <a:schemeClr val="bg1"/>
                </a:solidFill>
                <a:effectLst/>
              </a:rPr>
              <a:t>But</a:t>
            </a:r>
            <a:r>
              <a:rPr lang="es-ES_tradnl" dirty="0" smtClean="0">
                <a:solidFill>
                  <a:schemeClr val="bg1"/>
                </a:solidFill>
                <a:effectLst/>
              </a:rPr>
              <a:t> how do </a:t>
            </a:r>
            <a:br>
              <a:rPr lang="es-ES_tradnl" dirty="0" smtClean="0">
                <a:solidFill>
                  <a:schemeClr val="bg1"/>
                </a:solidFill>
                <a:effectLst/>
              </a:rPr>
            </a:br>
            <a:r>
              <a:rPr lang="es-ES_tradnl" dirty="0" err="1" smtClean="0">
                <a:solidFill>
                  <a:schemeClr val="bg1"/>
                </a:solidFill>
                <a:effectLst/>
              </a:rPr>
              <a:t>they</a:t>
            </a:r>
            <a:r>
              <a:rPr lang="es-ES_tradnl" dirty="0" smtClean="0">
                <a:solidFill>
                  <a:schemeClr val="bg1"/>
                </a:solidFill>
                <a:effectLst/>
              </a:rPr>
              <a:t> </a:t>
            </a:r>
            <a:r>
              <a:rPr lang="es-ES_tradnl" dirty="0" err="1" smtClean="0">
                <a:solidFill>
                  <a:schemeClr val="bg1"/>
                </a:solidFill>
                <a:effectLst/>
              </a:rPr>
              <a:t>move</a:t>
            </a:r>
            <a:r>
              <a:rPr lang="es-ES_tradnl" dirty="0" smtClean="0">
                <a:solidFill>
                  <a:schemeClr val="bg1"/>
                </a:solidFill>
                <a:effectLst/>
              </a:rPr>
              <a:t>?</a:t>
            </a:r>
            <a:endParaRPr lang="es-ES_tradnl"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7" name="Title 1"/>
          <p:cNvSpPr txBox="1">
            <a:spLocks/>
          </p:cNvSpPr>
          <p:nvPr/>
        </p:nvSpPr>
        <p:spPr>
          <a:xfrm>
            <a:off x="2556983" y="4382740"/>
            <a:ext cx="7581901" cy="1653988"/>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9200" b="1" i="0" u="none" strike="noStrike" kern="1200" cap="none" spc="0" normalizeH="0" baseline="0" noProof="0" dirty="0" smtClean="0">
                <a:ln>
                  <a:noFill/>
                </a:ln>
                <a:solidFill>
                  <a:srgbClr val="C61B1B"/>
                </a:solidFill>
                <a:effectLst/>
                <a:uLnTx/>
                <a:uFillTx/>
                <a:latin typeface="+mj-lt"/>
                <a:ea typeface="+mj-ea"/>
                <a:cs typeface="+mj-cs"/>
              </a:rPr>
              <a:t>MOTORS!</a:t>
            </a:r>
            <a:endParaRPr kumimoji="0" lang="es-ES_tradnl" sz="9200" b="1" i="0" u="none" strike="noStrike" kern="1200" cap="none" spc="0" normalizeH="0" baseline="0" noProof="0" dirty="0">
              <a:ln>
                <a:noFill/>
              </a:ln>
              <a:solidFill>
                <a:srgbClr val="C61B1B"/>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155650" name="Picture 2"/>
          <p:cNvPicPr>
            <a:picLocks noChangeAspect="1" noChangeArrowheads="1"/>
          </p:cNvPicPr>
          <p:nvPr/>
        </p:nvPicPr>
        <p:blipFill>
          <a:blip r:embed="rId3"/>
          <a:srcRect/>
          <a:stretch>
            <a:fillRect/>
          </a:stretch>
        </p:blipFill>
        <p:spPr bwMode="auto">
          <a:xfrm>
            <a:off x="2851067" y="2133242"/>
            <a:ext cx="5370596" cy="4028786"/>
          </a:xfrm>
          <a:prstGeom prst="rect">
            <a:avLst/>
          </a:prstGeom>
          <a:noFill/>
          <a:ln w="9525">
            <a:noFill/>
            <a:miter lim="800000"/>
            <a:headEnd/>
            <a:tailEnd/>
          </a:ln>
          <a:effectLst/>
        </p:spPr>
      </p:pic>
      <p:sp>
        <p:nvSpPr>
          <p:cNvPr id="7" name="Title 1"/>
          <p:cNvSpPr txBox="1">
            <a:spLocks/>
          </p:cNvSpPr>
          <p:nvPr/>
        </p:nvSpPr>
        <p:spPr>
          <a:xfrm rot="17351199">
            <a:off x="-1683971" y="1966331"/>
            <a:ext cx="7581901" cy="1653988"/>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8600" b="1" i="0" u="none" strike="noStrike" kern="1200" cap="none" spc="0" normalizeH="0" baseline="0" noProof="0" dirty="0" smtClean="0">
                <a:ln>
                  <a:noFill/>
                </a:ln>
                <a:solidFill>
                  <a:srgbClr val="C61B1B"/>
                </a:solidFill>
                <a:effectLst/>
                <a:uLnTx/>
                <a:uFillTx/>
                <a:latin typeface="+mj-lt"/>
                <a:ea typeface="+mj-ea"/>
                <a:cs typeface="+mj-cs"/>
              </a:rPr>
              <a:t>MOTORS!</a:t>
            </a:r>
            <a:endParaRPr kumimoji="0" lang="es-ES_tradnl" sz="8600" b="1" i="0" u="none" strike="noStrike" kern="1200" cap="none" spc="0" normalizeH="0" baseline="0" noProof="0" dirty="0">
              <a:ln>
                <a:noFill/>
              </a:ln>
              <a:solidFill>
                <a:srgbClr val="C61B1B"/>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983940" y="2016728"/>
            <a:ext cx="7581901" cy="1653988"/>
          </a:xfrm>
        </p:spPr>
        <p:txBody>
          <a:bodyPr>
            <a:normAutofit/>
          </a:bodyPr>
          <a:lstStyle/>
          <a:p>
            <a:pPr algn="l"/>
            <a:r>
              <a:rPr lang="es-ES_tradnl" sz="7400" dirty="0" smtClean="0">
                <a:solidFill>
                  <a:schemeClr val="bg1"/>
                </a:solidFill>
                <a:effectLst/>
              </a:rPr>
              <a:t>2</a:t>
            </a:r>
            <a:r>
              <a:rPr lang="es-ES_tradnl" dirty="0" smtClean="0">
                <a:solidFill>
                  <a:schemeClr val="bg1"/>
                </a:solidFill>
                <a:effectLst/>
              </a:rPr>
              <a:t> </a:t>
            </a:r>
            <a:r>
              <a:rPr lang="es-ES_tradnl" dirty="0" err="1" smtClean="0">
                <a:solidFill>
                  <a:schemeClr val="bg1"/>
                </a:solidFill>
                <a:effectLst/>
              </a:rPr>
              <a:t>modes</a:t>
            </a:r>
            <a:r>
              <a:rPr lang="es-ES_tradnl" dirty="0" smtClean="0">
                <a:solidFill>
                  <a:schemeClr val="bg1"/>
                </a:solidFill>
                <a:effectLst/>
              </a:rPr>
              <a:t> </a:t>
            </a:r>
            <a:r>
              <a:rPr lang="es-ES_tradnl" dirty="0" err="1" smtClean="0">
                <a:solidFill>
                  <a:schemeClr val="bg1"/>
                </a:solidFill>
                <a:effectLst/>
              </a:rPr>
              <a:t>of</a:t>
            </a:r>
            <a:r>
              <a:rPr lang="es-ES_tradnl" dirty="0" smtClean="0">
                <a:solidFill>
                  <a:schemeClr val="bg1"/>
                </a:solidFill>
                <a:effectLst/>
              </a:rPr>
              <a:t> </a:t>
            </a:r>
            <a:r>
              <a:rPr lang="es-ES_tradnl" dirty="0" err="1" smtClean="0">
                <a:solidFill>
                  <a:schemeClr val="bg1"/>
                </a:solidFill>
                <a:effectLst/>
              </a:rPr>
              <a:t>swimming</a:t>
            </a:r>
            <a:endParaRPr lang="es-ES_tradnl"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149506" name="Picture 2"/>
          <p:cNvPicPr>
            <a:picLocks noChangeAspect="1" noChangeArrowheads="1"/>
          </p:cNvPicPr>
          <p:nvPr/>
        </p:nvPicPr>
        <p:blipFill>
          <a:blip r:embed="rId3"/>
          <a:srcRect/>
          <a:stretch>
            <a:fillRect/>
          </a:stretch>
        </p:blipFill>
        <p:spPr bwMode="auto">
          <a:xfrm>
            <a:off x="2018874" y="3687853"/>
            <a:ext cx="5428703" cy="26551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983940" y="2016728"/>
            <a:ext cx="7581901" cy="1653988"/>
          </a:xfrm>
        </p:spPr>
        <p:txBody>
          <a:bodyPr>
            <a:normAutofit/>
          </a:bodyPr>
          <a:lstStyle/>
          <a:p>
            <a:pPr algn="l"/>
            <a:r>
              <a:rPr lang="es-ES_tradnl" sz="7400" dirty="0" smtClean="0">
                <a:solidFill>
                  <a:schemeClr val="bg1"/>
                </a:solidFill>
                <a:effectLst/>
              </a:rPr>
              <a:t>2</a:t>
            </a:r>
            <a:r>
              <a:rPr lang="es-ES_tradnl" dirty="0" smtClean="0">
                <a:solidFill>
                  <a:schemeClr val="bg1"/>
                </a:solidFill>
                <a:effectLst/>
              </a:rPr>
              <a:t> </a:t>
            </a:r>
            <a:r>
              <a:rPr lang="es-ES_tradnl" dirty="0" err="1" smtClean="0">
                <a:solidFill>
                  <a:schemeClr val="bg1"/>
                </a:solidFill>
                <a:effectLst/>
              </a:rPr>
              <a:t>modes</a:t>
            </a:r>
            <a:r>
              <a:rPr lang="es-ES_tradnl" dirty="0" smtClean="0">
                <a:solidFill>
                  <a:schemeClr val="bg1"/>
                </a:solidFill>
                <a:effectLst/>
              </a:rPr>
              <a:t> </a:t>
            </a:r>
            <a:r>
              <a:rPr lang="es-ES_tradnl" dirty="0" err="1" smtClean="0">
                <a:solidFill>
                  <a:schemeClr val="bg1"/>
                </a:solidFill>
                <a:effectLst/>
              </a:rPr>
              <a:t>of</a:t>
            </a:r>
            <a:r>
              <a:rPr lang="es-ES_tradnl" dirty="0" smtClean="0">
                <a:solidFill>
                  <a:schemeClr val="bg1"/>
                </a:solidFill>
                <a:effectLst/>
              </a:rPr>
              <a:t> </a:t>
            </a:r>
            <a:r>
              <a:rPr lang="es-ES_tradnl" dirty="0" err="1" smtClean="0">
                <a:solidFill>
                  <a:schemeClr val="bg1"/>
                </a:solidFill>
                <a:effectLst/>
              </a:rPr>
              <a:t>swimming</a:t>
            </a:r>
            <a:endParaRPr lang="es-ES_tradnl"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8" name="Picture 7"/>
          <p:cNvPicPr>
            <a:picLocks noChangeAspect="1"/>
          </p:cNvPicPr>
          <p:nvPr/>
        </p:nvPicPr>
        <p:blipFill>
          <a:blip r:embed="rId3"/>
          <a:stretch>
            <a:fillRect/>
          </a:stretch>
        </p:blipFill>
        <p:spPr>
          <a:xfrm>
            <a:off x="983940" y="3574383"/>
            <a:ext cx="6982627" cy="29239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983940" y="2016728"/>
            <a:ext cx="7581901" cy="1653988"/>
          </a:xfrm>
        </p:spPr>
        <p:txBody>
          <a:bodyPr>
            <a:normAutofit fontScale="90000"/>
          </a:bodyPr>
          <a:lstStyle/>
          <a:p>
            <a:pPr algn="l"/>
            <a:r>
              <a:rPr lang="es-ES_tradnl" sz="6800" dirty="0" err="1" smtClean="0">
                <a:solidFill>
                  <a:schemeClr val="bg1"/>
                </a:solidFill>
                <a:effectLst/>
              </a:rPr>
              <a:t>Recap</a:t>
            </a:r>
            <a:r>
              <a:rPr lang="es-ES_tradnl" sz="6800" dirty="0" smtClean="0">
                <a:solidFill>
                  <a:schemeClr val="bg1"/>
                </a:solidFill>
                <a:effectLst/>
              </a:rPr>
              <a:t> </a:t>
            </a:r>
            <a:r>
              <a:rPr lang="es-ES_tradnl" sz="6800" dirty="0" err="1" smtClean="0">
                <a:solidFill>
                  <a:schemeClr val="bg1"/>
                </a:solidFill>
                <a:effectLst/>
              </a:rPr>
              <a:t>and</a:t>
            </a:r>
            <a:r>
              <a:rPr lang="es-ES_tradnl" sz="6800" dirty="0" smtClean="0">
                <a:solidFill>
                  <a:schemeClr val="bg1"/>
                </a:solidFill>
                <a:effectLst/>
              </a:rPr>
              <a:t> </a:t>
            </a:r>
            <a:r>
              <a:rPr lang="es-ES_tradnl" sz="6800" dirty="0" err="1" smtClean="0">
                <a:solidFill>
                  <a:schemeClr val="bg1"/>
                </a:solidFill>
                <a:effectLst/>
              </a:rPr>
              <a:t>questions</a:t>
            </a:r>
            <a:r>
              <a:rPr lang="es-ES_tradnl" sz="6800" dirty="0" smtClean="0">
                <a:solidFill>
                  <a:schemeClr val="bg1"/>
                </a:solidFill>
                <a:effectLst/>
              </a:rPr>
              <a:t>?</a:t>
            </a:r>
            <a:endParaRPr lang="es-ES_tradnl" sz="6800"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8" name="Picture 7"/>
          <p:cNvPicPr>
            <a:picLocks noChangeAspect="1"/>
          </p:cNvPicPr>
          <p:nvPr/>
        </p:nvPicPr>
        <p:blipFill>
          <a:blip r:embed="rId3"/>
          <a:stretch>
            <a:fillRect/>
          </a:stretch>
        </p:blipFill>
        <p:spPr>
          <a:xfrm>
            <a:off x="779462" y="3670716"/>
            <a:ext cx="3880663" cy="1625028"/>
          </a:xfrm>
          <a:prstGeom prst="rect">
            <a:avLst/>
          </a:prstGeom>
        </p:spPr>
      </p:pic>
      <p:pic>
        <p:nvPicPr>
          <p:cNvPr id="7" name="Picture 2"/>
          <p:cNvPicPr>
            <a:picLocks noChangeAspect="1" noChangeArrowheads="1"/>
          </p:cNvPicPr>
          <p:nvPr/>
        </p:nvPicPr>
        <p:blipFill>
          <a:blip r:embed="rId4"/>
          <a:srcRect/>
          <a:stretch>
            <a:fillRect/>
          </a:stretch>
        </p:blipFill>
        <p:spPr bwMode="auto">
          <a:xfrm>
            <a:off x="4964078" y="4782948"/>
            <a:ext cx="3397285" cy="1661600"/>
          </a:xfrm>
          <a:prstGeom prst="rect">
            <a:avLst/>
          </a:prstGeom>
          <a:noFill/>
          <a:ln w="9525">
            <a:noFill/>
            <a:miter lim="800000"/>
            <a:headEnd/>
            <a:tailEnd/>
          </a:ln>
          <a:effectLst/>
        </p:spPr>
      </p:pic>
      <p:pic>
        <p:nvPicPr>
          <p:cNvPr id="9" name="Picture 2"/>
          <p:cNvPicPr>
            <a:picLocks noChangeAspect="1" noChangeArrowheads="1"/>
          </p:cNvPicPr>
          <p:nvPr/>
        </p:nvPicPr>
        <p:blipFill>
          <a:blip r:embed="rId5"/>
          <a:srcRect/>
          <a:stretch>
            <a:fillRect/>
          </a:stretch>
        </p:blipFill>
        <p:spPr bwMode="auto">
          <a:xfrm>
            <a:off x="4660125" y="3368871"/>
            <a:ext cx="2041348" cy="1661600"/>
          </a:xfrm>
          <a:prstGeom prst="rect">
            <a:avLst/>
          </a:prstGeom>
          <a:noFill/>
          <a:ln w="9525">
            <a:noFill/>
            <a:miter lim="800000"/>
            <a:headEnd/>
            <a:tailEnd/>
          </a:ln>
          <a:effectLst/>
        </p:spPr>
      </p:pic>
      <p:sp>
        <p:nvSpPr>
          <p:cNvPr id="10" name="Rounded Rectangle 9"/>
          <p:cNvSpPr/>
          <p:nvPr/>
        </p:nvSpPr>
        <p:spPr>
          <a:xfrm>
            <a:off x="1696093" y="5295744"/>
            <a:ext cx="2303737" cy="1059073"/>
          </a:xfrm>
          <a:prstGeom prst="roundRect">
            <a:avLst/>
          </a:prstGeom>
          <a:gradFill flip="none" rotWithShape="1">
            <a:gsLst>
              <a:gs pos="0">
                <a:schemeClr val="accent4"/>
              </a:gs>
              <a:gs pos="100000">
                <a:schemeClr val="accent3">
                  <a:lumMod val="60000"/>
                  <a:lumOff val="4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983940" y="2679705"/>
            <a:ext cx="7044807" cy="1653988"/>
          </a:xfrm>
        </p:spPr>
        <p:txBody>
          <a:bodyPr>
            <a:noAutofit/>
          </a:bodyPr>
          <a:lstStyle/>
          <a:p>
            <a:pPr algn="l"/>
            <a:r>
              <a:rPr lang="es-ES_tradnl" sz="5500" dirty="0" smtClean="0">
                <a:solidFill>
                  <a:schemeClr val="bg1"/>
                </a:solidFill>
                <a:effectLst/>
              </a:rPr>
              <a:t/>
            </a:r>
            <a:br>
              <a:rPr lang="es-ES_tradnl" sz="5500" dirty="0" smtClean="0">
                <a:solidFill>
                  <a:schemeClr val="bg1"/>
                </a:solidFill>
                <a:effectLst/>
              </a:rPr>
            </a:br>
            <a:r>
              <a:rPr lang="es-ES_tradnl" sz="5500" dirty="0" smtClean="0">
                <a:solidFill>
                  <a:schemeClr val="bg1"/>
                </a:solidFill>
                <a:effectLst/>
              </a:rPr>
              <a:t>Vehicle? </a:t>
            </a: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t>
            </a:r>
            <a:r>
              <a:rPr lang="es-ES_tradnl" sz="5500" dirty="0" err="1" smtClean="0">
                <a:solidFill>
                  <a:schemeClr val="bg1"/>
                </a:solidFill>
                <a:effectLst/>
              </a:rPr>
              <a:t>Destination</a:t>
            </a:r>
            <a:r>
              <a:rPr lang="es-ES_tradnl" sz="5500" dirty="0" smtClean="0">
                <a:solidFill>
                  <a:schemeClr val="bg1"/>
                </a:solidFill>
                <a:effectLst/>
              </a:rPr>
              <a:t>?</a:t>
            </a:r>
            <a:r>
              <a:rPr lang="es-ES_tradnl" sz="5500" dirty="0" smtClean="0">
                <a:solidFill>
                  <a:schemeClr val="bg1"/>
                </a:solidFill>
                <a:effectLst/>
              </a:rPr>
              <a:t> </a:t>
            </a: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t>
            </a:r>
            <a:r>
              <a:rPr lang="es-ES_tradnl" sz="5500" dirty="0" smtClean="0">
                <a:solidFill>
                  <a:schemeClr val="bg1"/>
                </a:solidFill>
                <a:effectLst/>
              </a:rPr>
              <a:t>How </a:t>
            </a:r>
            <a:r>
              <a:rPr lang="es-ES_tradnl" sz="5500" dirty="0" err="1" smtClean="0">
                <a:solidFill>
                  <a:schemeClr val="bg1"/>
                </a:solidFill>
                <a:effectLst/>
              </a:rPr>
              <a:t>to</a:t>
            </a:r>
            <a:r>
              <a:rPr lang="es-ES_tradnl" sz="5500" dirty="0" smtClean="0">
                <a:solidFill>
                  <a:schemeClr val="bg1"/>
                </a:solidFill>
                <a:effectLst/>
              </a:rPr>
              <a:t> </a:t>
            </a:r>
            <a:r>
              <a:rPr lang="es-ES_tradnl" sz="5500" dirty="0" err="1" smtClean="0">
                <a:solidFill>
                  <a:schemeClr val="bg1"/>
                </a:solidFill>
                <a:effectLst/>
              </a:rPr>
              <a:t>get</a:t>
            </a:r>
            <a:r>
              <a:rPr lang="es-ES_tradnl" sz="5500" dirty="0" smtClean="0">
                <a:solidFill>
                  <a:schemeClr val="bg1"/>
                </a:solidFill>
                <a:effectLst/>
              </a:rPr>
              <a:t> </a:t>
            </a:r>
            <a:r>
              <a:rPr lang="es-ES_tradnl" sz="5500" dirty="0" err="1" smtClean="0">
                <a:solidFill>
                  <a:schemeClr val="bg1"/>
                </a:solidFill>
                <a:effectLst/>
              </a:rPr>
              <a:t>from</a:t>
            </a:r>
            <a:r>
              <a:rPr lang="es-ES_tradnl" sz="5500" dirty="0" smtClean="0">
                <a:solidFill>
                  <a:schemeClr val="bg1"/>
                </a:solidFill>
                <a:effectLst/>
              </a:rPr>
              <a:t> </a:t>
            </a:r>
            <a:r>
              <a:rPr lang="es-ES_tradnl" sz="5500" dirty="0" err="1" smtClean="0">
                <a:solidFill>
                  <a:schemeClr val="bg1"/>
                </a:solidFill>
                <a:effectLst/>
              </a:rPr>
              <a:t>point</a:t>
            </a:r>
            <a:r>
              <a:rPr lang="es-ES_tradnl" sz="5500" dirty="0" smtClean="0">
                <a:solidFill>
                  <a:schemeClr val="bg1"/>
                </a:solidFill>
                <a:effectLst/>
              </a:rPr>
              <a:t> A </a:t>
            </a:r>
            <a:r>
              <a:rPr lang="es-ES_tradnl" sz="5500" dirty="0" err="1" smtClean="0">
                <a:solidFill>
                  <a:schemeClr val="bg1"/>
                </a:solidFill>
                <a:effectLst/>
              </a:rPr>
              <a:t>to</a:t>
            </a:r>
            <a:r>
              <a:rPr lang="es-ES_tradnl" sz="5500" dirty="0" smtClean="0">
                <a:solidFill>
                  <a:schemeClr val="bg1"/>
                </a:solidFill>
                <a:effectLst/>
              </a:rPr>
              <a:t> </a:t>
            </a:r>
            <a:r>
              <a:rPr lang="es-ES_tradnl" sz="5500" dirty="0" err="1" smtClean="0">
                <a:solidFill>
                  <a:schemeClr val="bg1"/>
                </a:solidFill>
                <a:effectLst/>
              </a:rPr>
              <a:t>point</a:t>
            </a:r>
            <a:r>
              <a:rPr lang="es-ES_tradnl" sz="5500" dirty="0" smtClean="0">
                <a:solidFill>
                  <a:schemeClr val="bg1"/>
                </a:solidFill>
                <a:effectLst/>
              </a:rPr>
              <a:t> B? </a:t>
            </a:r>
            <a:endParaRPr lang="es-ES_tradnl" sz="5500" dirty="0">
              <a:solidFill>
                <a:schemeClr val="accent4"/>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Google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Maps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vs.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983940" y="2679705"/>
            <a:ext cx="7044807" cy="1653988"/>
          </a:xfrm>
        </p:spPr>
        <p:txBody>
          <a:bodyPr>
            <a:noAutofit/>
          </a:bodyPr>
          <a:lstStyle/>
          <a:p>
            <a:pPr algn="l"/>
            <a:r>
              <a:rPr lang="es-ES_tradnl" sz="5500" dirty="0" smtClean="0">
                <a:solidFill>
                  <a:schemeClr val="bg1"/>
                </a:solidFill>
                <a:effectLst/>
              </a:rPr>
              <a:t/>
            </a:r>
            <a:br>
              <a:rPr lang="es-ES_tradnl" sz="5500" dirty="0" smtClean="0">
                <a:solidFill>
                  <a:schemeClr val="bg1"/>
                </a:solidFill>
                <a:effectLst/>
              </a:rPr>
            </a:br>
            <a:r>
              <a:rPr lang="es-ES_tradnl" sz="5500" dirty="0" smtClean="0">
                <a:solidFill>
                  <a:schemeClr val="bg1"/>
                </a:solidFill>
                <a:effectLst/>
              </a:rPr>
              <a:t>Vehicle: </a:t>
            </a:r>
            <a:r>
              <a:rPr lang="es-ES_tradnl" sz="4700" dirty="0" smtClean="0">
                <a:solidFill>
                  <a:srgbClr val="77AF13"/>
                </a:solidFill>
                <a:effectLst/>
              </a:rPr>
              <a:t>Bacteria + motor </a:t>
            </a: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t>
            </a:r>
            <a:r>
              <a:rPr lang="es-ES_tradnl" sz="5500" dirty="0" err="1" smtClean="0">
                <a:solidFill>
                  <a:schemeClr val="bg1"/>
                </a:solidFill>
                <a:effectLst/>
              </a:rPr>
              <a:t>Destination</a:t>
            </a:r>
            <a:r>
              <a:rPr lang="es-ES_tradnl" sz="5500" dirty="0" smtClean="0">
                <a:solidFill>
                  <a:schemeClr val="bg1"/>
                </a:solidFill>
                <a:effectLst/>
              </a:rPr>
              <a:t>: </a:t>
            </a:r>
            <a:r>
              <a:rPr lang="es-ES_tradnl" sz="4900" dirty="0" err="1" smtClean="0">
                <a:solidFill>
                  <a:schemeClr val="accent2">
                    <a:lumMod val="75000"/>
                  </a:schemeClr>
                </a:solidFill>
                <a:effectLst/>
              </a:rPr>
              <a:t>Attractant</a:t>
            </a: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t>
            </a:r>
            <a:r>
              <a:rPr lang="es-ES_tradnl" sz="5500" dirty="0" smtClean="0">
                <a:solidFill>
                  <a:schemeClr val="bg1"/>
                </a:solidFill>
                <a:effectLst/>
              </a:rPr>
              <a:t>How </a:t>
            </a:r>
            <a:r>
              <a:rPr lang="es-ES_tradnl" sz="5500" dirty="0" err="1" smtClean="0">
                <a:solidFill>
                  <a:schemeClr val="bg1"/>
                </a:solidFill>
                <a:effectLst/>
              </a:rPr>
              <a:t>to</a:t>
            </a:r>
            <a:r>
              <a:rPr lang="es-ES_tradnl" sz="5500" dirty="0" smtClean="0">
                <a:solidFill>
                  <a:schemeClr val="bg1"/>
                </a:solidFill>
                <a:effectLst/>
              </a:rPr>
              <a:t> </a:t>
            </a:r>
            <a:r>
              <a:rPr lang="es-ES_tradnl" sz="5500" dirty="0" err="1" smtClean="0">
                <a:solidFill>
                  <a:schemeClr val="bg1"/>
                </a:solidFill>
                <a:effectLst/>
              </a:rPr>
              <a:t>get</a:t>
            </a:r>
            <a:r>
              <a:rPr lang="es-ES_tradnl" sz="5500" dirty="0" smtClean="0">
                <a:solidFill>
                  <a:schemeClr val="bg1"/>
                </a:solidFill>
                <a:effectLst/>
              </a:rPr>
              <a:t> </a:t>
            </a:r>
            <a:r>
              <a:rPr lang="es-ES_tradnl" sz="5500" dirty="0" err="1" smtClean="0">
                <a:solidFill>
                  <a:schemeClr val="bg1"/>
                </a:solidFill>
                <a:effectLst/>
              </a:rPr>
              <a:t>from</a:t>
            </a:r>
            <a:r>
              <a:rPr lang="es-ES_tradnl" sz="5500" dirty="0" smtClean="0">
                <a:solidFill>
                  <a:schemeClr val="bg1"/>
                </a:solidFill>
                <a:effectLst/>
              </a:rPr>
              <a:t> </a:t>
            </a:r>
            <a:r>
              <a:rPr lang="es-ES_tradnl" sz="5500" dirty="0" err="1" smtClean="0">
                <a:solidFill>
                  <a:schemeClr val="bg1"/>
                </a:solidFill>
                <a:effectLst/>
              </a:rPr>
              <a:t>point</a:t>
            </a:r>
            <a:r>
              <a:rPr lang="es-ES_tradnl" sz="5500" dirty="0" smtClean="0">
                <a:solidFill>
                  <a:schemeClr val="bg1"/>
                </a:solidFill>
                <a:effectLst/>
              </a:rPr>
              <a:t> A </a:t>
            </a:r>
            <a:r>
              <a:rPr lang="es-ES_tradnl" sz="5500" dirty="0" err="1" smtClean="0">
                <a:solidFill>
                  <a:schemeClr val="bg1"/>
                </a:solidFill>
                <a:effectLst/>
              </a:rPr>
              <a:t>to</a:t>
            </a:r>
            <a:r>
              <a:rPr lang="es-ES_tradnl" sz="5500" dirty="0" smtClean="0">
                <a:solidFill>
                  <a:schemeClr val="bg1"/>
                </a:solidFill>
                <a:effectLst/>
              </a:rPr>
              <a:t> </a:t>
            </a:r>
            <a:r>
              <a:rPr lang="es-ES_tradnl" sz="5500" dirty="0" err="1" smtClean="0">
                <a:solidFill>
                  <a:schemeClr val="bg1"/>
                </a:solidFill>
                <a:effectLst/>
              </a:rPr>
              <a:t>point</a:t>
            </a:r>
            <a:r>
              <a:rPr lang="es-ES_tradnl" sz="5500" dirty="0" smtClean="0">
                <a:solidFill>
                  <a:schemeClr val="bg1"/>
                </a:solidFill>
                <a:effectLst/>
              </a:rPr>
              <a:t> B? </a:t>
            </a:r>
            <a:r>
              <a:rPr lang="es-ES_tradnl" sz="5500" dirty="0" smtClean="0">
                <a:solidFill>
                  <a:schemeClr val="accent4"/>
                </a:solidFill>
                <a:effectLst/>
              </a:rPr>
              <a:t>??????</a:t>
            </a:r>
            <a:endParaRPr lang="es-ES_tradnl" sz="5500" dirty="0">
              <a:solidFill>
                <a:schemeClr val="accent4"/>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Google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Maps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vs.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983940" y="2679705"/>
            <a:ext cx="7044807" cy="1653988"/>
          </a:xfrm>
        </p:spPr>
        <p:txBody>
          <a:bodyPr>
            <a:noAutofit/>
          </a:bodyPr>
          <a:lstStyle/>
          <a:p>
            <a:pPr algn="l"/>
            <a:r>
              <a:rPr lang="es-ES_tradnl" sz="5500" dirty="0" smtClean="0">
                <a:solidFill>
                  <a:schemeClr val="bg1"/>
                </a:solidFill>
                <a:effectLst/>
              </a:rPr>
              <a:t/>
            </a:r>
            <a:br>
              <a:rPr lang="es-ES_tradnl" sz="5500" dirty="0" smtClean="0">
                <a:solidFill>
                  <a:schemeClr val="bg1"/>
                </a:solidFill>
                <a:effectLst/>
              </a:rPr>
            </a:br>
            <a:r>
              <a:rPr lang="es-ES_tradnl" sz="5500" dirty="0" smtClean="0">
                <a:solidFill>
                  <a:schemeClr val="bg1"/>
                </a:solidFill>
                <a:effectLst/>
              </a:rPr>
              <a:t>Vehicle: </a:t>
            </a:r>
            <a:r>
              <a:rPr lang="es-ES_tradnl" sz="4700" dirty="0" smtClean="0">
                <a:solidFill>
                  <a:srgbClr val="77AF13"/>
                </a:solidFill>
                <a:effectLst/>
              </a:rPr>
              <a:t>Bacteria + motor </a:t>
            </a: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t>
            </a:r>
            <a:r>
              <a:rPr lang="es-ES_tradnl" sz="5500" dirty="0" err="1" smtClean="0">
                <a:solidFill>
                  <a:schemeClr val="bg1"/>
                </a:solidFill>
                <a:effectLst/>
              </a:rPr>
              <a:t>Destination</a:t>
            </a:r>
            <a:r>
              <a:rPr lang="es-ES_tradnl" sz="5500" dirty="0" smtClean="0">
                <a:solidFill>
                  <a:schemeClr val="bg1"/>
                </a:solidFill>
                <a:effectLst/>
              </a:rPr>
              <a:t>: </a:t>
            </a:r>
            <a:r>
              <a:rPr lang="es-ES_tradnl" sz="4900" dirty="0" err="1" smtClean="0">
                <a:solidFill>
                  <a:schemeClr val="accent2">
                    <a:lumMod val="75000"/>
                  </a:schemeClr>
                </a:solidFill>
                <a:effectLst/>
              </a:rPr>
              <a:t>Attractant</a:t>
            </a: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r>
            <a:br>
              <a:rPr lang="es-ES_tradnl" sz="1200" dirty="0" smtClean="0">
                <a:solidFill>
                  <a:schemeClr val="bg1"/>
                </a:solidFill>
                <a:effectLst/>
              </a:rPr>
            </a:br>
            <a:r>
              <a:rPr lang="es-ES_tradnl" sz="1200" dirty="0" smtClean="0">
                <a:solidFill>
                  <a:schemeClr val="bg1"/>
                </a:solidFill>
                <a:effectLst/>
              </a:rPr>
              <a:t> </a:t>
            </a:r>
            <a:r>
              <a:rPr lang="es-ES_tradnl" sz="5500" dirty="0" smtClean="0">
                <a:solidFill>
                  <a:schemeClr val="bg1"/>
                </a:solidFill>
                <a:effectLst/>
              </a:rPr>
              <a:t>How </a:t>
            </a:r>
            <a:r>
              <a:rPr lang="es-ES_tradnl" sz="5500" dirty="0" err="1" smtClean="0">
                <a:solidFill>
                  <a:schemeClr val="bg1"/>
                </a:solidFill>
                <a:effectLst/>
              </a:rPr>
              <a:t>to</a:t>
            </a:r>
            <a:r>
              <a:rPr lang="es-ES_tradnl" sz="5500" dirty="0" smtClean="0">
                <a:solidFill>
                  <a:schemeClr val="bg1"/>
                </a:solidFill>
                <a:effectLst/>
              </a:rPr>
              <a:t> </a:t>
            </a:r>
            <a:r>
              <a:rPr lang="es-ES_tradnl" sz="5500" dirty="0" err="1" smtClean="0">
                <a:solidFill>
                  <a:schemeClr val="bg1"/>
                </a:solidFill>
                <a:effectLst/>
              </a:rPr>
              <a:t>get</a:t>
            </a:r>
            <a:r>
              <a:rPr lang="es-ES_tradnl" sz="5500" dirty="0" smtClean="0">
                <a:solidFill>
                  <a:schemeClr val="bg1"/>
                </a:solidFill>
                <a:effectLst/>
              </a:rPr>
              <a:t> </a:t>
            </a:r>
            <a:r>
              <a:rPr lang="es-ES_tradnl" sz="5500" dirty="0" err="1" smtClean="0">
                <a:solidFill>
                  <a:schemeClr val="bg1"/>
                </a:solidFill>
                <a:effectLst/>
              </a:rPr>
              <a:t>from</a:t>
            </a:r>
            <a:r>
              <a:rPr lang="es-ES_tradnl" sz="5500" dirty="0" smtClean="0">
                <a:solidFill>
                  <a:schemeClr val="bg1"/>
                </a:solidFill>
                <a:effectLst/>
              </a:rPr>
              <a:t> </a:t>
            </a:r>
            <a:r>
              <a:rPr lang="es-ES_tradnl" sz="5500" dirty="0" err="1" smtClean="0">
                <a:solidFill>
                  <a:schemeClr val="bg1"/>
                </a:solidFill>
                <a:effectLst/>
              </a:rPr>
              <a:t>point</a:t>
            </a:r>
            <a:r>
              <a:rPr lang="es-ES_tradnl" sz="5500" dirty="0" smtClean="0">
                <a:solidFill>
                  <a:schemeClr val="bg1"/>
                </a:solidFill>
                <a:effectLst/>
              </a:rPr>
              <a:t> A </a:t>
            </a:r>
            <a:r>
              <a:rPr lang="es-ES_tradnl" sz="5500" dirty="0" err="1" smtClean="0">
                <a:solidFill>
                  <a:schemeClr val="bg1"/>
                </a:solidFill>
                <a:effectLst/>
              </a:rPr>
              <a:t>to</a:t>
            </a:r>
            <a:r>
              <a:rPr lang="es-ES_tradnl" sz="5500" dirty="0" smtClean="0">
                <a:solidFill>
                  <a:schemeClr val="bg1"/>
                </a:solidFill>
                <a:effectLst/>
              </a:rPr>
              <a:t> </a:t>
            </a:r>
            <a:r>
              <a:rPr lang="es-ES_tradnl" sz="5500" dirty="0" err="1" smtClean="0">
                <a:solidFill>
                  <a:schemeClr val="bg1"/>
                </a:solidFill>
                <a:effectLst/>
              </a:rPr>
              <a:t>point</a:t>
            </a:r>
            <a:r>
              <a:rPr lang="es-ES_tradnl" sz="5500" dirty="0" smtClean="0">
                <a:solidFill>
                  <a:schemeClr val="bg1"/>
                </a:solidFill>
                <a:effectLst/>
              </a:rPr>
              <a:t> B? </a:t>
            </a:r>
            <a:r>
              <a:rPr lang="es-ES_tradnl" sz="3700" dirty="0" err="1" smtClean="0">
                <a:solidFill>
                  <a:schemeClr val="accent4"/>
                </a:solidFill>
                <a:effectLst/>
              </a:rPr>
              <a:t>Random</a:t>
            </a:r>
            <a:r>
              <a:rPr lang="es-ES_tradnl" sz="3700" dirty="0" smtClean="0">
                <a:solidFill>
                  <a:schemeClr val="accent4"/>
                </a:solidFill>
                <a:effectLst/>
              </a:rPr>
              <a:t> </a:t>
            </a:r>
            <a:r>
              <a:rPr lang="es-ES_tradnl" sz="3700" dirty="0" err="1" smtClean="0">
                <a:solidFill>
                  <a:schemeClr val="accent4"/>
                </a:solidFill>
                <a:effectLst/>
              </a:rPr>
              <a:t>walk</a:t>
            </a:r>
            <a:r>
              <a:rPr lang="es-ES_tradnl" sz="3700" dirty="0" smtClean="0">
                <a:solidFill>
                  <a:schemeClr val="accent4"/>
                </a:solidFill>
                <a:effectLst/>
              </a:rPr>
              <a:t>!</a:t>
            </a:r>
            <a:endParaRPr lang="es-ES_tradnl" sz="3700" dirty="0">
              <a:solidFill>
                <a:schemeClr val="accent4"/>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Google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Maps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vs.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983940" y="2679705"/>
            <a:ext cx="7044807" cy="1653988"/>
          </a:xfrm>
        </p:spPr>
        <p:txBody>
          <a:bodyPr>
            <a:noAutofit/>
          </a:bodyPr>
          <a:lstStyle/>
          <a:p>
            <a:pPr algn="l"/>
            <a:r>
              <a:rPr lang="es-ES_tradnl" sz="5300" dirty="0" err="1" smtClean="0">
                <a:solidFill>
                  <a:schemeClr val="accent6"/>
                </a:solidFill>
                <a:effectLst/>
              </a:rPr>
              <a:t>What’s</a:t>
            </a:r>
            <a:r>
              <a:rPr lang="es-ES_tradnl" sz="5300" dirty="0" smtClean="0">
                <a:solidFill>
                  <a:schemeClr val="accent6"/>
                </a:solidFill>
                <a:effectLst/>
              </a:rPr>
              <a:t> a </a:t>
            </a:r>
            <a:r>
              <a:rPr lang="es-ES_tradnl" sz="5300" dirty="0" err="1" smtClean="0">
                <a:solidFill>
                  <a:schemeClr val="accent6"/>
                </a:solidFill>
                <a:effectLst/>
              </a:rPr>
              <a:t>random</a:t>
            </a:r>
            <a:r>
              <a:rPr lang="es-ES_tradnl" sz="5300" dirty="0" smtClean="0">
                <a:solidFill>
                  <a:schemeClr val="accent6"/>
                </a:solidFill>
                <a:effectLst/>
              </a:rPr>
              <a:t> </a:t>
            </a:r>
            <a:r>
              <a:rPr lang="es-ES_tradnl" sz="5300" dirty="0" err="1" smtClean="0">
                <a:solidFill>
                  <a:schemeClr val="accent6"/>
                </a:solidFill>
                <a:effectLst/>
              </a:rPr>
              <a:t>walk</a:t>
            </a:r>
            <a:r>
              <a:rPr lang="es-ES_tradnl" sz="5300" dirty="0" smtClean="0">
                <a:solidFill>
                  <a:schemeClr val="accent6"/>
                </a:solidFill>
                <a:effectLst/>
              </a:rPr>
              <a:t>?</a:t>
            </a:r>
            <a:endParaRPr lang="es-ES_tradnl" sz="5300" dirty="0">
              <a:solidFill>
                <a:schemeClr val="accent6"/>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Random</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walks</a:t>
            </a:r>
            <a:endParaRPr lang="es-ES_tradnl" sz="5600" b="1" dirty="0" smtClean="0">
              <a:effectLst>
                <a:outerShdw blurRad="101600" dist="63500" dir="2700000" algn="tl" rotWithShape="0">
                  <a:prstClr val="black">
                    <a:alpha val="75000"/>
                  </a:prstClr>
                </a:outerShdw>
              </a:effectLst>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for</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Fun</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and</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Profit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5815" y="4079807"/>
            <a:ext cx="9231339" cy="1013012"/>
          </a:xfrm>
        </p:spPr>
        <p:txBody>
          <a:bodyPr>
            <a:noAutofit/>
          </a:bodyPr>
          <a:lstStyle/>
          <a:p>
            <a:r>
              <a:rPr lang="es-ES_tradnl" sz="5800" dirty="0" err="1" smtClean="0">
                <a:solidFill>
                  <a:schemeClr val="accent2">
                    <a:lumMod val="60000"/>
                    <a:lumOff val="40000"/>
                  </a:schemeClr>
                </a:solidFill>
              </a:rPr>
              <a:t>Chemotaxis</a:t>
            </a:r>
            <a:r>
              <a:rPr lang="es-ES_tradnl" sz="5800" dirty="0" smtClean="0">
                <a:solidFill>
                  <a:schemeClr val="accent2">
                    <a:lumMod val="60000"/>
                    <a:lumOff val="40000"/>
                  </a:schemeClr>
                </a:solidFill>
              </a:rPr>
              <a:t>:</a:t>
            </a:r>
            <a:r>
              <a:rPr lang="es-ES_tradnl" sz="5800" dirty="0" smtClean="0">
                <a:solidFill>
                  <a:schemeClr val="accent2">
                    <a:lumMod val="60000"/>
                    <a:lumOff val="40000"/>
                  </a:schemeClr>
                </a:solidFill>
              </a:rPr>
              <a:t> Bacterial </a:t>
            </a:r>
            <a:r>
              <a:rPr lang="es-ES_tradnl" sz="5800" dirty="0" smtClean="0">
                <a:solidFill>
                  <a:schemeClr val="accent2">
                    <a:lumMod val="60000"/>
                    <a:lumOff val="40000"/>
                  </a:schemeClr>
                </a:solidFill>
              </a:rPr>
              <a:t>Motors</a:t>
            </a:r>
            <a:r>
              <a:rPr lang="es-ES_tradnl" sz="5800" dirty="0" smtClean="0">
                <a:solidFill>
                  <a:schemeClr val="accent2">
                    <a:lumMod val="60000"/>
                    <a:lumOff val="40000"/>
                  </a:schemeClr>
                </a:solidFill>
              </a:rPr>
              <a:t>  </a:t>
            </a:r>
            <a:r>
              <a:rPr lang="es-ES_tradnl" sz="5800" dirty="0" err="1" smtClean="0">
                <a:solidFill>
                  <a:schemeClr val="accent2">
                    <a:lumMod val="60000"/>
                    <a:lumOff val="40000"/>
                  </a:schemeClr>
                </a:solidFill>
              </a:rPr>
              <a:t>and</a:t>
            </a:r>
            <a:r>
              <a:rPr lang="es-ES_tradnl" sz="5800" dirty="0" smtClean="0">
                <a:solidFill>
                  <a:schemeClr val="accent2">
                    <a:lumMod val="60000"/>
                    <a:lumOff val="40000"/>
                  </a:schemeClr>
                </a:solidFill>
              </a:rPr>
              <a:t> </a:t>
            </a:r>
            <a:r>
              <a:rPr lang="es-ES_tradnl" sz="5800" dirty="0" err="1" smtClean="0">
                <a:solidFill>
                  <a:schemeClr val="accent2">
                    <a:lumMod val="60000"/>
                    <a:lumOff val="40000"/>
                  </a:schemeClr>
                </a:solidFill>
              </a:rPr>
              <a:t>Random</a:t>
            </a:r>
            <a:r>
              <a:rPr lang="es-ES_tradnl" sz="5800" dirty="0" smtClean="0">
                <a:solidFill>
                  <a:schemeClr val="accent2">
                    <a:lumMod val="60000"/>
                    <a:lumOff val="40000"/>
                  </a:schemeClr>
                </a:solidFill>
              </a:rPr>
              <a:t> </a:t>
            </a:r>
            <a:r>
              <a:rPr lang="es-ES_tradnl" sz="5800" dirty="0" err="1" smtClean="0">
                <a:solidFill>
                  <a:schemeClr val="accent2">
                    <a:lumMod val="60000"/>
                    <a:lumOff val="40000"/>
                  </a:schemeClr>
                </a:solidFill>
              </a:rPr>
              <a:t>Walks</a:t>
            </a:r>
            <a:endParaRPr lang="es-ES_tradnl" sz="5800" dirty="0">
              <a:solidFill>
                <a:schemeClr val="accent2">
                  <a:lumMod val="60000"/>
                  <a:lumOff val="40000"/>
                </a:schemeClr>
              </a:solidFill>
            </a:endParaRPr>
          </a:p>
        </p:txBody>
      </p:sp>
      <p:sp>
        <p:nvSpPr>
          <p:cNvPr id="3" name="Subtitle 2"/>
          <p:cNvSpPr>
            <a:spLocks noGrp="1"/>
          </p:cNvSpPr>
          <p:nvPr>
            <p:ph type="subTitle" idx="1"/>
          </p:nvPr>
        </p:nvSpPr>
        <p:spPr>
          <a:xfrm>
            <a:off x="820738" y="5311586"/>
            <a:ext cx="7542212" cy="1306961"/>
          </a:xfrm>
        </p:spPr>
        <p:txBody>
          <a:bodyPr>
            <a:normAutofit fontScale="92500" lnSpcReduction="10000"/>
          </a:bodyPr>
          <a:lstStyle/>
          <a:p>
            <a:r>
              <a:rPr lang="es-ES_tradnl" sz="3100" dirty="0" err="1" smtClean="0">
                <a:solidFill>
                  <a:schemeClr val="accent3">
                    <a:lumMod val="40000"/>
                    <a:lumOff val="60000"/>
                  </a:schemeClr>
                </a:solidFill>
              </a:rPr>
              <a:t>A.K.A</a:t>
            </a:r>
            <a:r>
              <a:rPr lang="es-ES_tradnl" sz="3100" dirty="0" smtClean="0">
                <a:solidFill>
                  <a:schemeClr val="accent3">
                    <a:lumMod val="40000"/>
                    <a:lumOff val="60000"/>
                  </a:schemeClr>
                </a:solidFill>
              </a:rPr>
              <a:t>. </a:t>
            </a:r>
            <a:r>
              <a:rPr lang="es-ES_tradnl" sz="3100" dirty="0" smtClean="0">
                <a:solidFill>
                  <a:schemeClr val="accent3">
                    <a:lumMod val="40000"/>
                    <a:lumOff val="60000"/>
                  </a:schemeClr>
                </a:solidFill>
              </a:rPr>
              <a:t> B</a:t>
            </a:r>
            <a:r>
              <a:rPr lang="es-ES_tradnl" sz="3100" dirty="0" smtClean="0">
                <a:solidFill>
                  <a:schemeClr val="accent3">
                    <a:lumMod val="40000"/>
                    <a:lumOff val="60000"/>
                  </a:schemeClr>
                </a:solidFill>
              </a:rPr>
              <a:t>ig </a:t>
            </a:r>
            <a:r>
              <a:rPr lang="es-ES_tradnl" sz="3100" dirty="0" err="1" smtClean="0">
                <a:solidFill>
                  <a:schemeClr val="accent3">
                    <a:lumMod val="40000"/>
                    <a:lumOff val="60000"/>
                  </a:schemeClr>
                </a:solidFill>
              </a:rPr>
              <a:t>words</a:t>
            </a:r>
            <a:r>
              <a:rPr lang="es-ES_tradnl" sz="3100" dirty="0" smtClean="0">
                <a:solidFill>
                  <a:schemeClr val="accent3">
                    <a:lumMod val="40000"/>
                    <a:lumOff val="60000"/>
                  </a:schemeClr>
                </a:solidFill>
              </a:rPr>
              <a:t> </a:t>
            </a:r>
            <a:r>
              <a:rPr lang="es-ES_tradnl" sz="3100" dirty="0" err="1" smtClean="0">
                <a:solidFill>
                  <a:schemeClr val="accent3">
                    <a:lumMod val="40000"/>
                    <a:lumOff val="60000"/>
                  </a:schemeClr>
                </a:solidFill>
              </a:rPr>
              <a:t>to</a:t>
            </a:r>
            <a:r>
              <a:rPr lang="es-ES_tradnl" sz="3100" dirty="0" smtClean="0">
                <a:solidFill>
                  <a:schemeClr val="accent3">
                    <a:lumMod val="40000"/>
                    <a:lumOff val="60000"/>
                  </a:schemeClr>
                </a:solidFill>
              </a:rPr>
              <a:t> </a:t>
            </a:r>
            <a:r>
              <a:rPr lang="es-ES_tradnl" sz="3100" dirty="0" err="1" smtClean="0">
                <a:solidFill>
                  <a:schemeClr val="accent3">
                    <a:lumMod val="40000"/>
                    <a:lumOff val="60000"/>
                  </a:schemeClr>
                </a:solidFill>
              </a:rPr>
              <a:t>impress</a:t>
            </a:r>
            <a:r>
              <a:rPr lang="es-ES_tradnl" sz="3100" dirty="0" smtClean="0">
                <a:solidFill>
                  <a:schemeClr val="accent3">
                    <a:lumMod val="40000"/>
                    <a:lumOff val="60000"/>
                  </a:schemeClr>
                </a:solidFill>
              </a:rPr>
              <a:t> </a:t>
            </a:r>
            <a:r>
              <a:rPr lang="es-ES_tradnl" sz="3100" dirty="0" err="1" smtClean="0">
                <a:solidFill>
                  <a:schemeClr val="accent3">
                    <a:lumMod val="40000"/>
                    <a:lumOff val="60000"/>
                  </a:schemeClr>
                </a:solidFill>
              </a:rPr>
              <a:t>your</a:t>
            </a:r>
            <a:r>
              <a:rPr lang="es-ES_tradnl" sz="3100" dirty="0" smtClean="0">
                <a:solidFill>
                  <a:schemeClr val="accent3">
                    <a:lumMod val="40000"/>
                    <a:lumOff val="60000"/>
                  </a:schemeClr>
                </a:solidFill>
              </a:rPr>
              <a:t> </a:t>
            </a:r>
            <a:r>
              <a:rPr lang="es-ES_tradnl" sz="3100" dirty="0" err="1" smtClean="0">
                <a:solidFill>
                  <a:schemeClr val="accent3">
                    <a:lumMod val="40000"/>
                    <a:lumOff val="60000"/>
                  </a:schemeClr>
                </a:solidFill>
              </a:rPr>
              <a:t>friends</a:t>
            </a:r>
            <a:endParaRPr lang="es-ES_tradnl" sz="3100" dirty="0" smtClean="0">
              <a:solidFill>
                <a:schemeClr val="accent3">
                  <a:lumMod val="40000"/>
                  <a:lumOff val="60000"/>
                </a:schemeClr>
              </a:solidFill>
            </a:endParaRPr>
          </a:p>
          <a:p>
            <a:endParaRPr lang="es-ES_tradnl" sz="3100" dirty="0" smtClean="0"/>
          </a:p>
          <a:p>
            <a:r>
              <a:rPr lang="es-ES_tradnl" dirty="0" err="1" smtClean="0">
                <a:solidFill>
                  <a:schemeClr val="accent3">
                    <a:lumMod val="60000"/>
                    <a:lumOff val="40000"/>
                  </a:schemeClr>
                </a:solidFill>
              </a:rPr>
              <a:t>A.K.A</a:t>
            </a:r>
            <a:r>
              <a:rPr lang="es-ES_tradnl" dirty="0" smtClean="0">
                <a:solidFill>
                  <a:schemeClr val="accent3">
                    <a:lumMod val="60000"/>
                    <a:lumOff val="40000"/>
                  </a:schemeClr>
                </a:solidFill>
              </a:rPr>
              <a:t>. A </a:t>
            </a:r>
            <a:r>
              <a:rPr lang="es-ES_tradnl" dirty="0" err="1" smtClean="0">
                <a:solidFill>
                  <a:schemeClr val="accent3">
                    <a:lumMod val="60000"/>
                    <a:lumOff val="40000"/>
                  </a:schemeClr>
                </a:solidFill>
              </a:rPr>
              <a:t>lot</a:t>
            </a:r>
            <a:r>
              <a:rPr lang="es-ES_tradnl" dirty="0" smtClean="0">
                <a:solidFill>
                  <a:schemeClr val="accent3">
                    <a:lumMod val="60000"/>
                    <a:lumOff val="40000"/>
                  </a:schemeClr>
                </a:solidFill>
              </a:rPr>
              <a:t> </a:t>
            </a:r>
            <a:r>
              <a:rPr lang="es-ES_tradnl" dirty="0" err="1" smtClean="0">
                <a:solidFill>
                  <a:schemeClr val="accent3">
                    <a:lumMod val="60000"/>
                    <a:lumOff val="40000"/>
                  </a:schemeClr>
                </a:solidFill>
              </a:rPr>
              <a:t>of</a:t>
            </a:r>
            <a:r>
              <a:rPr lang="es-ES_tradnl" dirty="0" smtClean="0">
                <a:solidFill>
                  <a:schemeClr val="accent3">
                    <a:lumMod val="60000"/>
                    <a:lumOff val="40000"/>
                  </a:schemeClr>
                </a:solidFill>
              </a:rPr>
              <a:t> </a:t>
            </a:r>
            <a:r>
              <a:rPr lang="es-ES_tradnl" dirty="0" err="1" smtClean="0">
                <a:solidFill>
                  <a:schemeClr val="accent3">
                    <a:lumMod val="60000"/>
                    <a:lumOff val="40000"/>
                  </a:schemeClr>
                </a:solidFill>
              </a:rPr>
              <a:t>things</a:t>
            </a:r>
            <a:r>
              <a:rPr lang="es-ES_tradnl" dirty="0" smtClean="0">
                <a:solidFill>
                  <a:schemeClr val="accent3">
                    <a:lumMod val="60000"/>
                    <a:lumOff val="40000"/>
                  </a:schemeClr>
                </a:solidFill>
              </a:rPr>
              <a:t> </a:t>
            </a:r>
            <a:r>
              <a:rPr lang="es-ES_tradnl" dirty="0" err="1" smtClean="0">
                <a:solidFill>
                  <a:schemeClr val="accent3">
                    <a:lumMod val="60000"/>
                    <a:lumOff val="40000"/>
                  </a:schemeClr>
                </a:solidFill>
              </a:rPr>
              <a:t>about</a:t>
            </a:r>
            <a:r>
              <a:rPr lang="es-ES_tradnl" dirty="0" smtClean="0">
                <a:solidFill>
                  <a:schemeClr val="accent3">
                    <a:lumMod val="60000"/>
                    <a:lumOff val="40000"/>
                  </a:schemeClr>
                </a:solidFill>
              </a:rPr>
              <a:t> how bacteria </a:t>
            </a:r>
            <a:r>
              <a:rPr lang="es-ES_tradnl" dirty="0" err="1" smtClean="0">
                <a:solidFill>
                  <a:schemeClr val="accent3">
                    <a:lumMod val="60000"/>
                    <a:lumOff val="40000"/>
                  </a:schemeClr>
                </a:solidFill>
              </a:rPr>
              <a:t>move</a:t>
            </a:r>
            <a:r>
              <a:rPr lang="es-ES_tradnl" dirty="0" smtClean="0">
                <a:solidFill>
                  <a:schemeClr val="accent3">
                    <a:lumMod val="60000"/>
                    <a:lumOff val="40000"/>
                  </a:schemeClr>
                </a:solidFill>
              </a:rPr>
              <a:t> </a:t>
            </a:r>
            <a:r>
              <a:rPr lang="es-ES_tradnl" dirty="0" err="1" smtClean="0">
                <a:solidFill>
                  <a:schemeClr val="accent3">
                    <a:lumMod val="60000"/>
                    <a:lumOff val="40000"/>
                  </a:schemeClr>
                </a:solidFill>
              </a:rPr>
              <a:t>around</a:t>
            </a:r>
            <a:endParaRPr lang="es-ES_tradnl" dirty="0">
              <a:solidFill>
                <a:schemeClr val="accent3">
                  <a:lumMod val="60000"/>
                  <a:lumOff val="4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983940" y="2679705"/>
            <a:ext cx="7044807" cy="1653988"/>
          </a:xfrm>
        </p:spPr>
        <p:txBody>
          <a:bodyPr>
            <a:noAutofit/>
          </a:bodyPr>
          <a:lstStyle/>
          <a:p>
            <a:pPr algn="l"/>
            <a:r>
              <a:rPr lang="es-ES_tradnl" sz="3700" dirty="0" err="1" smtClean="0">
                <a:solidFill>
                  <a:schemeClr val="accent6"/>
                </a:solidFill>
                <a:effectLst/>
              </a:rPr>
              <a:t>The</a:t>
            </a:r>
            <a:r>
              <a:rPr lang="es-ES_tradnl" sz="3700" dirty="0" smtClean="0">
                <a:solidFill>
                  <a:schemeClr val="accent6"/>
                </a:solidFill>
                <a:effectLst/>
              </a:rPr>
              <a:t> </a:t>
            </a:r>
            <a:r>
              <a:rPr lang="es-ES_tradnl" sz="3700" dirty="0" err="1" smtClean="0">
                <a:solidFill>
                  <a:schemeClr val="accent6"/>
                </a:solidFill>
                <a:effectLst/>
              </a:rPr>
              <a:t>simplest</a:t>
            </a:r>
            <a:r>
              <a:rPr lang="es-ES_tradnl" sz="3700" dirty="0" smtClean="0">
                <a:solidFill>
                  <a:schemeClr val="accent6"/>
                </a:solidFill>
                <a:effectLst/>
              </a:rPr>
              <a:t> </a:t>
            </a:r>
            <a:r>
              <a:rPr lang="es-ES_tradnl" sz="3700" dirty="0" err="1" smtClean="0">
                <a:solidFill>
                  <a:schemeClr val="accent6"/>
                </a:solidFill>
                <a:effectLst/>
              </a:rPr>
              <a:t>random</a:t>
            </a:r>
            <a:r>
              <a:rPr lang="es-ES_tradnl" sz="3700" dirty="0" smtClean="0">
                <a:solidFill>
                  <a:schemeClr val="accent6"/>
                </a:solidFill>
                <a:effectLst/>
              </a:rPr>
              <a:t> </a:t>
            </a:r>
            <a:r>
              <a:rPr lang="es-ES_tradnl" sz="3700" dirty="0" err="1" smtClean="0">
                <a:solidFill>
                  <a:schemeClr val="accent6"/>
                </a:solidFill>
                <a:effectLst/>
              </a:rPr>
              <a:t>walk</a:t>
            </a:r>
            <a:endParaRPr lang="es-ES_tradnl" sz="3700" dirty="0">
              <a:solidFill>
                <a:schemeClr val="accent6"/>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Random</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walks</a:t>
            </a:r>
            <a:endParaRPr lang="es-ES_tradnl" sz="5600" b="1" dirty="0" smtClean="0">
              <a:effectLst>
                <a:outerShdw blurRad="101600" dist="63500" dir="2700000" algn="tl" rotWithShape="0">
                  <a:prstClr val="black">
                    <a:alpha val="75000"/>
                  </a:prstClr>
                </a:outerShdw>
              </a:effectLst>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for</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Fun</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and</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Profit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165890" name="Picture 2"/>
          <p:cNvPicPr>
            <a:picLocks noChangeAspect="1" noChangeArrowheads="1"/>
          </p:cNvPicPr>
          <p:nvPr/>
        </p:nvPicPr>
        <p:blipFill>
          <a:blip r:embed="rId3"/>
          <a:srcRect/>
          <a:stretch>
            <a:fillRect/>
          </a:stretch>
        </p:blipFill>
        <p:spPr bwMode="auto">
          <a:xfrm>
            <a:off x="1497516" y="4157224"/>
            <a:ext cx="6208360" cy="14178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rand_2D.gif"/>
          <p:cNvPicPr>
            <a:picLocks noGrp="1" noChangeAspect="1"/>
          </p:cNvPicPr>
          <p:nvPr>
            <p:ph idx="1"/>
          </p:nvPr>
        </p:nvPicPr>
        <p:blipFill>
          <a:blip r:embed="rId3"/>
          <a:srcRect l="-72102" r="-72102"/>
          <a:stretch>
            <a:fillRect/>
          </a:stretch>
        </p:blipFill>
        <p:spPr/>
      </p:pic>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252570"/>
            <a:ext cx="7044807" cy="1653988"/>
          </a:xfrm>
        </p:spPr>
        <p:txBody>
          <a:bodyPr>
            <a:noAutofit/>
          </a:bodyPr>
          <a:lstStyle/>
          <a:p>
            <a:pPr algn="l"/>
            <a:r>
              <a:rPr lang="es-ES_tradnl" sz="3700" dirty="0" err="1" smtClean="0">
                <a:solidFill>
                  <a:schemeClr val="accent6"/>
                </a:solidFill>
                <a:effectLst/>
              </a:rPr>
              <a:t>Pure</a:t>
            </a:r>
            <a:r>
              <a:rPr lang="es-ES_tradnl" sz="3700" dirty="0" smtClean="0">
                <a:solidFill>
                  <a:schemeClr val="accent6"/>
                </a:solidFill>
                <a:effectLst/>
              </a:rPr>
              <a:t> </a:t>
            </a:r>
            <a:r>
              <a:rPr lang="es-ES_tradnl" sz="3700" dirty="0" err="1" smtClean="0">
                <a:solidFill>
                  <a:schemeClr val="accent6"/>
                </a:solidFill>
                <a:effectLst/>
              </a:rPr>
              <a:t>random</a:t>
            </a:r>
            <a:r>
              <a:rPr lang="es-ES_tradnl" sz="3700" dirty="0" smtClean="0">
                <a:solidFill>
                  <a:schemeClr val="accent6"/>
                </a:solidFill>
                <a:effectLst/>
              </a:rPr>
              <a:t> </a:t>
            </a:r>
            <a:r>
              <a:rPr lang="es-ES_tradnl" sz="3700" dirty="0" err="1" smtClean="0">
                <a:solidFill>
                  <a:schemeClr val="accent6"/>
                </a:solidFill>
                <a:effectLst/>
              </a:rPr>
              <a:t>walk</a:t>
            </a:r>
            <a:endParaRPr lang="es-ES_tradnl" sz="3700" dirty="0">
              <a:solidFill>
                <a:schemeClr val="accent6"/>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Bacteria +</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Random</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walks</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 </a:t>
            </a:r>
            <a:r>
              <a:rPr lang="es-ES_tradnl" sz="5600" b="1" noProof="0" dirty="0" err="1" smtClean="0">
                <a:effectLst>
                  <a:outerShdw blurRad="101600" dist="63500" dir="2700000" algn="tl" rotWithShape="0">
                    <a:prstClr val="black">
                      <a:alpha val="75000"/>
                    </a:prstClr>
                  </a:outerShdw>
                </a:effectLst>
                <a:latin typeface="+mj-lt"/>
                <a:ea typeface="+mj-ea"/>
                <a:cs typeface="+mj-cs"/>
              </a:rPr>
              <a:t>success</a:t>
            </a:r>
            <a:r>
              <a:rPr lang="es-ES_tradnl" sz="5600" b="1" noProof="0" dirty="0" smtClean="0">
                <a:effectLst>
                  <a:outerShdw blurRad="101600" dist="63500" dir="2700000" algn="tl" rotWithShape="0">
                    <a:prstClr val="black">
                      <a:alpha val="75000"/>
                    </a:prstClr>
                  </a:outerShdw>
                </a:effectLst>
                <a:latin typeface="+mj-lt"/>
                <a:ea typeface="+mj-ea"/>
                <a:cs typeface="+mj-cs"/>
              </a:rPr>
              <a: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9" name="Picture 8" descr="rand_2D.gif"/>
          <p:cNvPicPr>
            <a:picLocks noChangeAspect="1"/>
          </p:cNvPicPr>
          <p:nvPr/>
        </p:nvPicPr>
        <p:blipFill>
          <a:blip r:embed="rId3"/>
          <a:stretch>
            <a:fillRect/>
          </a:stretch>
        </p:blipFill>
        <p:spPr>
          <a:xfrm>
            <a:off x="5113119" y="2252570"/>
            <a:ext cx="3062029" cy="389848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rand_2D.gif"/>
          <p:cNvPicPr>
            <a:picLocks noGrp="1" noChangeAspect="1"/>
          </p:cNvPicPr>
          <p:nvPr>
            <p:ph idx="1"/>
          </p:nvPr>
        </p:nvPicPr>
        <p:blipFill>
          <a:blip r:embed="rId3"/>
          <a:srcRect l="-72102" r="-72102"/>
          <a:stretch>
            <a:fillRect/>
          </a:stretch>
        </p:blipFill>
        <p:spPr/>
      </p:pic>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252570"/>
            <a:ext cx="7044807" cy="1653988"/>
          </a:xfrm>
        </p:spPr>
        <p:txBody>
          <a:bodyPr>
            <a:noAutofit/>
          </a:bodyPr>
          <a:lstStyle/>
          <a:p>
            <a:pPr algn="l"/>
            <a:r>
              <a:rPr lang="es-ES_tradnl" sz="3700" dirty="0" err="1" smtClean="0">
                <a:solidFill>
                  <a:schemeClr val="accent6"/>
                </a:solidFill>
                <a:effectLst/>
              </a:rPr>
              <a:t>Pure</a:t>
            </a:r>
            <a:r>
              <a:rPr lang="es-ES_tradnl" sz="3700" dirty="0" smtClean="0">
                <a:solidFill>
                  <a:schemeClr val="accent6"/>
                </a:solidFill>
                <a:effectLst/>
              </a:rPr>
              <a:t> </a:t>
            </a:r>
            <a:r>
              <a:rPr lang="es-ES_tradnl" sz="3700" dirty="0" err="1" smtClean="0">
                <a:solidFill>
                  <a:schemeClr val="accent6"/>
                </a:solidFill>
                <a:effectLst/>
              </a:rPr>
              <a:t>random</a:t>
            </a:r>
            <a:r>
              <a:rPr lang="es-ES_tradnl" sz="3700" dirty="0" smtClean="0">
                <a:solidFill>
                  <a:schemeClr val="accent6"/>
                </a:solidFill>
                <a:effectLst/>
              </a:rPr>
              <a:t> </a:t>
            </a:r>
            <a:r>
              <a:rPr lang="es-ES_tradnl" sz="3700" dirty="0" err="1" smtClean="0">
                <a:solidFill>
                  <a:schemeClr val="accent6"/>
                </a:solidFill>
                <a:effectLst/>
              </a:rPr>
              <a:t>walk</a:t>
            </a:r>
            <a:endParaRPr lang="es-ES_tradnl" sz="3700" dirty="0">
              <a:solidFill>
                <a:schemeClr val="accent6"/>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Bacteria +</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Random</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walks</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 </a:t>
            </a:r>
            <a:r>
              <a:rPr lang="es-ES_tradnl" sz="5600" b="1" noProof="0" dirty="0" err="1" smtClean="0">
                <a:effectLst>
                  <a:outerShdw blurRad="101600" dist="63500" dir="2700000" algn="tl" rotWithShape="0">
                    <a:prstClr val="black">
                      <a:alpha val="75000"/>
                    </a:prstClr>
                  </a:outerShdw>
                </a:effectLst>
                <a:latin typeface="+mj-lt"/>
                <a:ea typeface="+mj-ea"/>
                <a:cs typeface="+mj-cs"/>
              </a:rPr>
              <a:t>success</a:t>
            </a:r>
            <a:r>
              <a:rPr lang="es-ES_tradnl" sz="5600" b="1" noProof="0" dirty="0" smtClean="0">
                <a:effectLst>
                  <a:outerShdw blurRad="101600" dist="63500" dir="2700000" algn="tl" rotWithShape="0">
                    <a:prstClr val="black">
                      <a:alpha val="75000"/>
                    </a:prstClr>
                  </a:outerShdw>
                </a:effectLst>
                <a:latin typeface="+mj-lt"/>
                <a:ea typeface="+mj-ea"/>
                <a:cs typeface="+mj-cs"/>
              </a:rPr>
              <a: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7" name="Title 1"/>
          <p:cNvSpPr txBox="1">
            <a:spLocks/>
          </p:cNvSpPr>
          <p:nvPr/>
        </p:nvSpPr>
        <p:spPr>
          <a:xfrm>
            <a:off x="652050" y="1952966"/>
            <a:ext cx="7044807" cy="1653988"/>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3700" b="1" i="0" u="none" strike="noStrike" kern="1200" cap="none" spc="0" normalizeH="0" baseline="0" noProof="0" dirty="0" err="1" smtClean="0">
                <a:ln>
                  <a:noFill/>
                </a:ln>
                <a:solidFill>
                  <a:schemeClr val="accent4"/>
                </a:solidFill>
                <a:effectLst/>
                <a:uLnTx/>
                <a:uFillTx/>
                <a:latin typeface="+mj-lt"/>
                <a:ea typeface="+mj-ea"/>
                <a:cs typeface="+mj-cs"/>
              </a:rPr>
              <a:t>Biased</a:t>
            </a:r>
            <a:endParaRPr kumimoji="0" lang="es-ES_tradnl" sz="3700" b="1" i="0" u="none" strike="noStrike" kern="1200" cap="none" spc="0" normalizeH="0" baseline="0" noProof="0" dirty="0">
              <a:ln>
                <a:noFill/>
              </a:ln>
              <a:solidFill>
                <a:schemeClr val="accent4"/>
              </a:solidFill>
              <a:effectLst/>
              <a:uLnTx/>
              <a:uFillTx/>
              <a:latin typeface="+mj-lt"/>
              <a:ea typeface="+mj-ea"/>
              <a:cs typeface="+mj-cs"/>
            </a:endParaRPr>
          </a:p>
        </p:txBody>
      </p:sp>
      <p:cxnSp>
        <p:nvCxnSpPr>
          <p:cNvPr id="11" name="Straight Connector 10"/>
          <p:cNvCxnSpPr/>
          <p:nvPr/>
        </p:nvCxnSpPr>
        <p:spPr>
          <a:xfrm flipV="1">
            <a:off x="779462" y="3088656"/>
            <a:ext cx="1039383" cy="236761"/>
          </a:xfrm>
          <a:prstGeom prst="line">
            <a:avLst/>
          </a:prstGeom>
        </p:spPr>
        <p:style>
          <a:lnRef idx="2">
            <a:schemeClr val="accent4"/>
          </a:lnRef>
          <a:fillRef idx="0">
            <a:schemeClr val="accent4"/>
          </a:fillRef>
          <a:effectRef idx="1">
            <a:schemeClr val="accent4"/>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rand_2D.gif"/>
          <p:cNvPicPr>
            <a:picLocks noGrp="1" noChangeAspect="1"/>
          </p:cNvPicPr>
          <p:nvPr>
            <p:ph idx="1"/>
          </p:nvPr>
        </p:nvPicPr>
        <p:blipFill>
          <a:blip r:embed="rId3"/>
          <a:srcRect l="-72102" r="-72102"/>
          <a:stretch>
            <a:fillRect/>
          </a:stretch>
        </p:blipFill>
        <p:spPr/>
      </p:pic>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252570"/>
            <a:ext cx="7044807" cy="1653988"/>
          </a:xfrm>
        </p:spPr>
        <p:txBody>
          <a:bodyPr>
            <a:noAutofit/>
          </a:bodyPr>
          <a:lstStyle/>
          <a:p>
            <a:pPr algn="l"/>
            <a:r>
              <a:rPr lang="es-ES_tradnl" sz="3700" dirty="0" err="1" smtClean="0">
                <a:solidFill>
                  <a:schemeClr val="accent6"/>
                </a:solidFill>
                <a:effectLst/>
              </a:rPr>
              <a:t>Pure</a:t>
            </a:r>
            <a:r>
              <a:rPr lang="es-ES_tradnl" sz="3700" dirty="0" smtClean="0">
                <a:solidFill>
                  <a:schemeClr val="accent6"/>
                </a:solidFill>
                <a:effectLst/>
              </a:rPr>
              <a:t> </a:t>
            </a:r>
            <a:r>
              <a:rPr lang="es-ES_tradnl" sz="3700" dirty="0" err="1" smtClean="0">
                <a:solidFill>
                  <a:schemeClr val="accent6"/>
                </a:solidFill>
                <a:effectLst/>
              </a:rPr>
              <a:t>random</a:t>
            </a:r>
            <a:r>
              <a:rPr lang="es-ES_tradnl" sz="3700" dirty="0" smtClean="0">
                <a:solidFill>
                  <a:schemeClr val="accent6"/>
                </a:solidFill>
                <a:effectLst/>
              </a:rPr>
              <a:t> </a:t>
            </a:r>
            <a:r>
              <a:rPr lang="es-ES_tradnl" sz="3700" dirty="0" err="1" smtClean="0">
                <a:solidFill>
                  <a:schemeClr val="accent6"/>
                </a:solidFill>
                <a:effectLst/>
              </a:rPr>
              <a:t>walk</a:t>
            </a:r>
            <a:endParaRPr lang="es-ES_tradnl" sz="3700" dirty="0">
              <a:solidFill>
                <a:schemeClr val="accent6"/>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Bacteria +</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Random</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walks</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 </a:t>
            </a:r>
            <a:r>
              <a:rPr lang="es-ES_tradnl" sz="5600" b="1" noProof="0" dirty="0" err="1" smtClean="0">
                <a:effectLst>
                  <a:outerShdw blurRad="101600" dist="63500" dir="2700000" algn="tl" rotWithShape="0">
                    <a:prstClr val="black">
                      <a:alpha val="75000"/>
                    </a:prstClr>
                  </a:outerShdw>
                </a:effectLst>
                <a:latin typeface="+mj-lt"/>
                <a:ea typeface="+mj-ea"/>
                <a:cs typeface="+mj-cs"/>
              </a:rPr>
              <a:t>success</a:t>
            </a:r>
            <a:r>
              <a:rPr lang="es-ES_tradnl" sz="5600" b="1" noProof="0" dirty="0" smtClean="0">
                <a:effectLst>
                  <a:outerShdw blurRad="101600" dist="63500" dir="2700000" algn="tl" rotWithShape="0">
                    <a:prstClr val="black">
                      <a:alpha val="75000"/>
                    </a:prstClr>
                  </a:outerShdw>
                </a:effectLst>
                <a:latin typeface="+mj-lt"/>
                <a:ea typeface="+mj-ea"/>
                <a:cs typeface="+mj-cs"/>
              </a:rPr>
              <a: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7" name="Title 1"/>
          <p:cNvSpPr txBox="1">
            <a:spLocks/>
          </p:cNvSpPr>
          <p:nvPr/>
        </p:nvSpPr>
        <p:spPr>
          <a:xfrm>
            <a:off x="652050" y="1952966"/>
            <a:ext cx="7044807" cy="1653988"/>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3700" b="1" i="0" u="none" strike="noStrike" kern="1200" cap="none" spc="0" normalizeH="0" baseline="0" noProof="0" dirty="0" err="1" smtClean="0">
                <a:ln>
                  <a:noFill/>
                </a:ln>
                <a:solidFill>
                  <a:schemeClr val="accent4"/>
                </a:solidFill>
                <a:effectLst/>
                <a:uLnTx/>
                <a:uFillTx/>
                <a:latin typeface="+mj-lt"/>
                <a:ea typeface="+mj-ea"/>
                <a:cs typeface="+mj-cs"/>
              </a:rPr>
              <a:t>Biased</a:t>
            </a:r>
            <a:endParaRPr kumimoji="0" lang="es-ES_tradnl" sz="3700" b="1" i="0" u="none" strike="noStrike" kern="1200" cap="none" spc="0" normalizeH="0" baseline="0" noProof="0" dirty="0">
              <a:ln>
                <a:noFill/>
              </a:ln>
              <a:solidFill>
                <a:schemeClr val="accent4"/>
              </a:solidFill>
              <a:effectLst/>
              <a:uLnTx/>
              <a:uFillTx/>
              <a:latin typeface="+mj-lt"/>
              <a:ea typeface="+mj-ea"/>
              <a:cs typeface="+mj-cs"/>
            </a:endParaRPr>
          </a:p>
        </p:txBody>
      </p:sp>
      <p:cxnSp>
        <p:nvCxnSpPr>
          <p:cNvPr id="11" name="Straight Connector 10"/>
          <p:cNvCxnSpPr/>
          <p:nvPr/>
        </p:nvCxnSpPr>
        <p:spPr>
          <a:xfrm flipV="1">
            <a:off x="779462" y="3088656"/>
            <a:ext cx="1039383" cy="236761"/>
          </a:xfrm>
          <a:prstGeom prst="line">
            <a:avLst/>
          </a:prstGeom>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1991044" y="3439892"/>
            <a:ext cx="5563140" cy="2893100"/>
          </a:xfrm>
          <a:prstGeom prst="rect">
            <a:avLst/>
          </a:prstGeom>
        </p:spPr>
        <p:txBody>
          <a:bodyPr wrap="square">
            <a:spAutoFit/>
          </a:bodyPr>
          <a:lstStyle/>
          <a:p>
            <a:r>
              <a:rPr lang="en-US" sz="2600" b="1" dirty="0" smtClean="0">
                <a:solidFill>
                  <a:schemeClr val="bg1"/>
                </a:solidFill>
              </a:rPr>
              <a:t>You are a bacterium. </a:t>
            </a:r>
          </a:p>
          <a:p>
            <a:r>
              <a:rPr lang="en-US" sz="2600" dirty="0" smtClean="0">
                <a:solidFill>
                  <a:schemeClr val="bg1"/>
                </a:solidFill>
              </a:rPr>
              <a:t>Come </a:t>
            </a:r>
            <a:r>
              <a:rPr lang="en-US" sz="2600" dirty="0" smtClean="0">
                <a:solidFill>
                  <a:schemeClr val="bg1"/>
                </a:solidFill>
              </a:rPr>
              <a:t>up with a strategy to get</a:t>
            </a:r>
            <a:r>
              <a:rPr lang="en-US" sz="2600" dirty="0" smtClean="0">
                <a:solidFill>
                  <a:schemeClr val="bg1"/>
                </a:solidFill>
              </a:rPr>
              <a:t> yourself some delicious glucose.</a:t>
            </a:r>
          </a:p>
          <a:p>
            <a:endParaRPr lang="en-US" sz="2600" dirty="0" smtClean="0">
              <a:solidFill>
                <a:schemeClr val="bg1"/>
              </a:solidFill>
            </a:endParaRPr>
          </a:p>
          <a:p>
            <a:r>
              <a:rPr lang="en-US" sz="2600" dirty="0" smtClean="0">
                <a:solidFill>
                  <a:schemeClr val="bg1"/>
                </a:solidFill>
              </a:rPr>
              <a:t>Things </a:t>
            </a:r>
            <a:r>
              <a:rPr lang="en-US" sz="2600" dirty="0" smtClean="0">
                <a:solidFill>
                  <a:schemeClr val="bg1"/>
                </a:solidFill>
              </a:rPr>
              <a:t>you can do: </a:t>
            </a:r>
            <a:r>
              <a:rPr lang="en-US" sz="2600" dirty="0" smtClean="0">
                <a:solidFill>
                  <a:schemeClr val="accent5"/>
                </a:solidFill>
              </a:rPr>
              <a:t>run</a:t>
            </a:r>
            <a:r>
              <a:rPr lang="en-US" sz="2600" dirty="0" smtClean="0">
                <a:solidFill>
                  <a:schemeClr val="bg1"/>
                </a:solidFill>
              </a:rPr>
              <a:t>, </a:t>
            </a:r>
            <a:r>
              <a:rPr lang="en-US" sz="2600" dirty="0" smtClean="0">
                <a:solidFill>
                  <a:schemeClr val="accent6"/>
                </a:solidFill>
              </a:rPr>
              <a:t>tumble</a:t>
            </a:r>
            <a:r>
              <a:rPr lang="en-US" sz="2600" dirty="0" smtClean="0">
                <a:solidFill>
                  <a:schemeClr val="bg1"/>
                </a:solidFill>
              </a:rPr>
              <a:t>, </a:t>
            </a:r>
            <a:r>
              <a:rPr lang="en-US" sz="2600" dirty="0" smtClean="0">
                <a:solidFill>
                  <a:schemeClr val="accent3"/>
                </a:solidFill>
              </a:rPr>
              <a:t>decide how long to do either of those</a:t>
            </a:r>
            <a:r>
              <a:rPr lang="en-US" sz="2600" dirty="0" smtClean="0">
                <a:solidFill>
                  <a:schemeClr val="bg1"/>
                </a:solidFill>
              </a:rPr>
              <a:t>, </a:t>
            </a:r>
            <a:r>
              <a:rPr lang="en-US" sz="2600" dirty="0" smtClean="0">
                <a:solidFill>
                  <a:schemeClr val="accent2">
                    <a:lumMod val="75000"/>
                  </a:schemeClr>
                </a:solidFill>
              </a:rPr>
              <a:t>"</a:t>
            </a:r>
            <a:r>
              <a:rPr lang="en-US" sz="2600" dirty="0" smtClean="0">
                <a:solidFill>
                  <a:schemeClr val="accent2">
                    <a:lumMod val="75000"/>
                  </a:schemeClr>
                </a:solidFill>
              </a:rPr>
              <a:t>sniff” to measure the </a:t>
            </a:r>
            <a:r>
              <a:rPr lang="en-US" sz="2600" dirty="0" smtClean="0">
                <a:solidFill>
                  <a:schemeClr val="accent2">
                    <a:lumMod val="75000"/>
                  </a:schemeClr>
                </a:solidFill>
              </a:rPr>
              <a:t>chemical gradient</a:t>
            </a:r>
            <a:endParaRPr lang="es-ES_tradnl" sz="2600"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rand_2D.gif"/>
          <p:cNvPicPr>
            <a:picLocks noGrp="1" noChangeAspect="1"/>
          </p:cNvPicPr>
          <p:nvPr>
            <p:ph idx="1"/>
          </p:nvPr>
        </p:nvPicPr>
        <p:blipFill>
          <a:blip r:embed="rId3"/>
          <a:srcRect l="-72102" r="-72102"/>
          <a:stretch>
            <a:fillRect/>
          </a:stretch>
        </p:blipFill>
        <p:spPr/>
      </p:pic>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252570"/>
            <a:ext cx="7044807" cy="1653988"/>
          </a:xfrm>
        </p:spPr>
        <p:txBody>
          <a:bodyPr>
            <a:noAutofit/>
          </a:bodyPr>
          <a:lstStyle/>
          <a:p>
            <a:pPr algn="l"/>
            <a:r>
              <a:rPr lang="es-ES_tradnl" sz="3700" dirty="0" err="1" smtClean="0">
                <a:solidFill>
                  <a:schemeClr val="accent6"/>
                </a:solidFill>
                <a:effectLst/>
              </a:rPr>
              <a:t>Pure</a:t>
            </a:r>
            <a:r>
              <a:rPr lang="es-ES_tradnl" sz="3700" dirty="0" smtClean="0">
                <a:solidFill>
                  <a:schemeClr val="accent6"/>
                </a:solidFill>
                <a:effectLst/>
              </a:rPr>
              <a:t> </a:t>
            </a:r>
            <a:r>
              <a:rPr lang="es-ES_tradnl" sz="3700" dirty="0" err="1" smtClean="0">
                <a:solidFill>
                  <a:schemeClr val="accent6"/>
                </a:solidFill>
                <a:effectLst/>
              </a:rPr>
              <a:t>random</a:t>
            </a:r>
            <a:r>
              <a:rPr lang="es-ES_tradnl" sz="3700" dirty="0" smtClean="0">
                <a:solidFill>
                  <a:schemeClr val="accent6"/>
                </a:solidFill>
                <a:effectLst/>
              </a:rPr>
              <a:t> </a:t>
            </a:r>
            <a:r>
              <a:rPr lang="es-ES_tradnl" sz="3700" dirty="0" err="1" smtClean="0">
                <a:solidFill>
                  <a:schemeClr val="accent6"/>
                </a:solidFill>
                <a:effectLst/>
              </a:rPr>
              <a:t>walk</a:t>
            </a:r>
            <a:endParaRPr lang="es-ES_tradnl" sz="3700" dirty="0">
              <a:solidFill>
                <a:schemeClr val="accent6"/>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Bacteria +</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Random</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walks</a:t>
            </a:r>
            <a:r>
              <a:rPr kumimoji="0" lang="es-ES_tradnl" sz="5600" b="1" i="0" u="none" strike="noStrike" kern="1200" cap="none" spc="0" normalizeH="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 </a:t>
            </a:r>
            <a:r>
              <a:rPr lang="es-ES_tradnl" sz="5600" b="1" noProof="0" dirty="0" err="1" smtClean="0">
                <a:effectLst>
                  <a:outerShdw blurRad="101600" dist="63500" dir="2700000" algn="tl" rotWithShape="0">
                    <a:prstClr val="black">
                      <a:alpha val="75000"/>
                    </a:prstClr>
                  </a:outerShdw>
                </a:effectLst>
                <a:latin typeface="+mj-lt"/>
                <a:ea typeface="+mj-ea"/>
                <a:cs typeface="+mj-cs"/>
              </a:rPr>
              <a:t>success</a:t>
            </a:r>
            <a:r>
              <a:rPr lang="es-ES_tradnl" sz="5600" b="1" noProof="0" dirty="0" smtClean="0">
                <a:effectLst>
                  <a:outerShdw blurRad="101600" dist="63500" dir="2700000" algn="tl" rotWithShape="0">
                    <a:prstClr val="black">
                      <a:alpha val="75000"/>
                    </a:prstClr>
                  </a:outerShdw>
                </a:effectLst>
                <a:latin typeface="+mj-lt"/>
                <a:ea typeface="+mj-ea"/>
                <a:cs typeface="+mj-cs"/>
              </a:rPr>
              <a: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7" name="Title 1"/>
          <p:cNvSpPr txBox="1">
            <a:spLocks/>
          </p:cNvSpPr>
          <p:nvPr/>
        </p:nvSpPr>
        <p:spPr>
          <a:xfrm>
            <a:off x="652050" y="1952966"/>
            <a:ext cx="7044807" cy="1653988"/>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3700" b="1" i="0" u="none" strike="noStrike" kern="1200" cap="none" spc="0" normalizeH="0" baseline="0" noProof="0" dirty="0" err="1" smtClean="0">
                <a:ln>
                  <a:noFill/>
                </a:ln>
                <a:solidFill>
                  <a:schemeClr val="accent4"/>
                </a:solidFill>
                <a:effectLst/>
                <a:uLnTx/>
                <a:uFillTx/>
                <a:latin typeface="+mj-lt"/>
                <a:ea typeface="+mj-ea"/>
                <a:cs typeface="+mj-cs"/>
              </a:rPr>
              <a:t>Biased</a:t>
            </a:r>
            <a:endParaRPr kumimoji="0" lang="es-ES_tradnl" sz="3700" b="1" i="0" u="none" strike="noStrike" kern="1200" cap="none" spc="0" normalizeH="0" baseline="0" noProof="0" dirty="0">
              <a:ln>
                <a:noFill/>
              </a:ln>
              <a:solidFill>
                <a:schemeClr val="accent4"/>
              </a:solidFill>
              <a:effectLst/>
              <a:uLnTx/>
              <a:uFillTx/>
              <a:latin typeface="+mj-lt"/>
              <a:ea typeface="+mj-ea"/>
              <a:cs typeface="+mj-cs"/>
            </a:endParaRPr>
          </a:p>
        </p:txBody>
      </p:sp>
      <p:cxnSp>
        <p:nvCxnSpPr>
          <p:cNvPr id="11" name="Straight Connector 10"/>
          <p:cNvCxnSpPr/>
          <p:nvPr/>
        </p:nvCxnSpPr>
        <p:spPr>
          <a:xfrm flipV="1">
            <a:off x="779462" y="3088656"/>
            <a:ext cx="1039383" cy="236761"/>
          </a:xfrm>
          <a:prstGeom prst="line">
            <a:avLst/>
          </a:prstGeom>
        </p:spPr>
        <p:style>
          <a:lnRef idx="2">
            <a:schemeClr val="accent4"/>
          </a:lnRef>
          <a:fillRef idx="0">
            <a:schemeClr val="accent4"/>
          </a:fillRef>
          <a:effectRef idx="1">
            <a:schemeClr val="accent4"/>
          </a:effectRef>
          <a:fontRef idx="minor">
            <a:schemeClr val="tx1"/>
          </a:fontRef>
        </p:style>
      </p:cxnSp>
      <p:pic>
        <p:nvPicPr>
          <p:cNvPr id="9" name="Picture 8" descr="find_food.gif"/>
          <p:cNvPicPr>
            <a:picLocks noChangeAspect="1"/>
          </p:cNvPicPr>
          <p:nvPr/>
        </p:nvPicPr>
        <p:blipFill>
          <a:blip r:embed="rId4"/>
          <a:stretch>
            <a:fillRect/>
          </a:stretch>
        </p:blipFill>
        <p:spPr>
          <a:xfrm>
            <a:off x="4840016" y="2017538"/>
            <a:ext cx="3381436" cy="4296898"/>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rand_2D.gif"/>
          <p:cNvPicPr>
            <a:picLocks noGrp="1" noChangeAspect="1"/>
          </p:cNvPicPr>
          <p:nvPr>
            <p:ph idx="1"/>
          </p:nvPr>
        </p:nvPicPr>
        <p:blipFill>
          <a:blip r:embed="rId3"/>
          <a:srcRect l="-72102" r="-72102"/>
          <a:stretch>
            <a:fillRect/>
          </a:stretch>
        </p:blipFill>
        <p:spPr/>
      </p:pic>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t> </a:t>
            </a:r>
            <a:endParaRPr lang="es-ES_tradnl" dirty="0"/>
          </a:p>
        </p:txBody>
      </p:sp>
      <p:sp>
        <p:nvSpPr>
          <p:cNvPr id="2" name="Title 1"/>
          <p:cNvSpPr>
            <a:spLocks noGrp="1"/>
          </p:cNvSpPr>
          <p:nvPr>
            <p:ph type="title"/>
          </p:nvPr>
        </p:nvSpPr>
        <p:spPr>
          <a:xfrm>
            <a:off x="1189144" y="4751619"/>
            <a:ext cx="7044807" cy="1653988"/>
          </a:xfrm>
        </p:spPr>
        <p:txBody>
          <a:bodyPr>
            <a:noAutofit/>
          </a:bodyPr>
          <a:lstStyle/>
          <a:p>
            <a:pPr algn="l"/>
            <a:r>
              <a:rPr lang="es-ES_tradnl" sz="3700" dirty="0" err="1" smtClean="0">
                <a:solidFill>
                  <a:schemeClr val="accent6"/>
                </a:solidFill>
                <a:effectLst/>
              </a:rPr>
              <a:t>Pure</a:t>
            </a:r>
            <a:r>
              <a:rPr lang="es-ES_tradnl" sz="3700" dirty="0" smtClean="0">
                <a:solidFill>
                  <a:schemeClr val="accent6"/>
                </a:solidFill>
                <a:effectLst/>
              </a:rPr>
              <a:t> </a:t>
            </a:r>
            <a:r>
              <a:rPr lang="es-ES_tradnl" sz="3700" dirty="0" err="1" smtClean="0">
                <a:solidFill>
                  <a:schemeClr val="accent6"/>
                </a:solidFill>
                <a:effectLst/>
              </a:rPr>
              <a:t>random</a:t>
            </a:r>
            <a:r>
              <a:rPr lang="es-ES_tradnl" sz="3700" dirty="0" smtClean="0">
                <a:solidFill>
                  <a:schemeClr val="accent6"/>
                </a:solidFill>
                <a:effectLst/>
              </a:rPr>
              <a:t> </a:t>
            </a:r>
            <a:r>
              <a:rPr lang="es-ES_tradnl" sz="3700" dirty="0" err="1" smtClean="0">
                <a:solidFill>
                  <a:schemeClr val="accent6"/>
                </a:solidFill>
                <a:effectLst/>
              </a:rPr>
              <a:t>walk</a:t>
            </a:r>
            <a:endParaRPr lang="es-ES_tradnl" sz="3700" dirty="0">
              <a:solidFill>
                <a:schemeClr val="accent6"/>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Recap</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Recap</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Recap</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7" name="Title 1"/>
          <p:cNvSpPr txBox="1">
            <a:spLocks/>
          </p:cNvSpPr>
          <p:nvPr/>
        </p:nvSpPr>
        <p:spPr>
          <a:xfrm>
            <a:off x="1061732" y="4452015"/>
            <a:ext cx="7044807" cy="1653988"/>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3700" b="1" i="0" u="none" strike="noStrike" kern="1200" cap="none" spc="0" normalizeH="0" baseline="0" noProof="0" dirty="0" err="1" smtClean="0">
                <a:ln>
                  <a:noFill/>
                </a:ln>
                <a:solidFill>
                  <a:schemeClr val="accent4"/>
                </a:solidFill>
                <a:effectLst/>
                <a:uLnTx/>
                <a:uFillTx/>
                <a:latin typeface="+mj-lt"/>
                <a:ea typeface="+mj-ea"/>
                <a:cs typeface="+mj-cs"/>
              </a:rPr>
              <a:t>Biased</a:t>
            </a:r>
            <a:endParaRPr kumimoji="0" lang="es-ES_tradnl" sz="3700" b="1" i="0" u="none" strike="noStrike" kern="1200" cap="none" spc="0" normalizeH="0" baseline="0" noProof="0" dirty="0">
              <a:ln>
                <a:noFill/>
              </a:ln>
              <a:solidFill>
                <a:schemeClr val="accent4"/>
              </a:solidFill>
              <a:effectLst/>
              <a:uLnTx/>
              <a:uFillTx/>
              <a:latin typeface="+mj-lt"/>
              <a:ea typeface="+mj-ea"/>
              <a:cs typeface="+mj-cs"/>
            </a:endParaRPr>
          </a:p>
        </p:txBody>
      </p:sp>
      <p:cxnSp>
        <p:nvCxnSpPr>
          <p:cNvPr id="11" name="Straight Connector 10"/>
          <p:cNvCxnSpPr/>
          <p:nvPr/>
        </p:nvCxnSpPr>
        <p:spPr>
          <a:xfrm flipV="1">
            <a:off x="1189144" y="5587705"/>
            <a:ext cx="1039383" cy="236761"/>
          </a:xfrm>
          <a:prstGeom prst="line">
            <a:avLst/>
          </a:prstGeom>
        </p:spPr>
        <p:style>
          <a:lnRef idx="2">
            <a:schemeClr val="accent4"/>
          </a:lnRef>
          <a:fillRef idx="0">
            <a:schemeClr val="accent4"/>
          </a:fillRef>
          <a:effectRef idx="1">
            <a:schemeClr val="accent4"/>
          </a:effectRef>
          <a:fontRef idx="minor">
            <a:schemeClr val="tx1"/>
          </a:fontRef>
        </p:style>
      </p:cxnSp>
      <p:sp>
        <p:nvSpPr>
          <p:cNvPr id="12" name="Title 1"/>
          <p:cNvSpPr txBox="1">
            <a:spLocks/>
          </p:cNvSpPr>
          <p:nvPr/>
        </p:nvSpPr>
        <p:spPr>
          <a:xfrm>
            <a:off x="692360" y="2349427"/>
            <a:ext cx="4516662" cy="165398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4100" b="1" i="0" u="none" strike="noStrike" kern="1200" cap="none" spc="0" normalizeH="0" baseline="0" noProof="0" dirty="0" err="1" smtClean="0">
                <a:ln>
                  <a:noFill/>
                </a:ln>
                <a:solidFill>
                  <a:schemeClr val="accent2">
                    <a:lumMod val="75000"/>
                  </a:schemeClr>
                </a:solidFill>
                <a:effectLst/>
                <a:uLnTx/>
                <a:uFillTx/>
                <a:latin typeface="+mj-lt"/>
                <a:ea typeface="+mj-ea"/>
                <a:cs typeface="+mj-cs"/>
              </a:rPr>
              <a:t>Chemo</a:t>
            </a:r>
            <a:r>
              <a:rPr kumimoji="0" lang="es-ES_tradnl" sz="4100" b="1" i="0" u="none" strike="noStrike" kern="1200" cap="none" spc="0" normalizeH="0" baseline="0" noProof="0" dirty="0" smtClean="0">
                <a:ln>
                  <a:noFill/>
                </a:ln>
                <a:solidFill>
                  <a:schemeClr val="accent2">
                    <a:lumMod val="75000"/>
                  </a:schemeClr>
                </a:solidFill>
                <a:effectLst/>
                <a:uLnTx/>
                <a:uFillTx/>
                <a:latin typeface="+mj-lt"/>
                <a:ea typeface="+mj-ea"/>
                <a:cs typeface="+mj-cs"/>
              </a:rPr>
              <a:t>  </a:t>
            </a:r>
            <a:r>
              <a:rPr kumimoji="0" lang="es-ES_tradnl" sz="4100" b="1" i="0" u="none" strike="noStrike" kern="1200" cap="none" spc="0" normalizeH="0" baseline="0" noProof="0" dirty="0" smtClean="0">
                <a:ln>
                  <a:noFill/>
                </a:ln>
                <a:solidFill>
                  <a:schemeClr val="bg1"/>
                </a:solidFill>
                <a:effectLst/>
                <a:uLnTx/>
                <a:uFillTx/>
                <a:latin typeface="+mj-lt"/>
                <a:ea typeface="+mj-ea"/>
                <a:cs typeface="+mj-cs"/>
              </a:rPr>
              <a:t>+  </a:t>
            </a:r>
            <a:r>
              <a:rPr kumimoji="0" lang="es-ES_tradnl" sz="4100" b="1" i="0" u="none" strike="noStrike" kern="1200" cap="none" spc="0" normalizeH="0" baseline="0" noProof="0" dirty="0" smtClean="0">
                <a:ln>
                  <a:noFill/>
                </a:ln>
                <a:solidFill>
                  <a:schemeClr val="accent5"/>
                </a:solidFill>
                <a:effectLst/>
                <a:uLnTx/>
                <a:uFillTx/>
                <a:latin typeface="+mj-lt"/>
                <a:ea typeface="+mj-ea"/>
                <a:cs typeface="+mj-cs"/>
              </a:rPr>
              <a:t>taxis</a:t>
            </a:r>
            <a:endParaRPr kumimoji="0" lang="es-ES_tradnl" sz="4100" b="1" i="0" u="none" strike="noStrike" kern="1200" cap="none" spc="0" normalizeH="0" baseline="0" noProof="0" dirty="0">
              <a:ln>
                <a:noFill/>
              </a:ln>
              <a:solidFill>
                <a:schemeClr val="accent5"/>
              </a:solidFill>
              <a:effectLst/>
              <a:uLnTx/>
              <a:uFillTx/>
              <a:latin typeface="+mj-lt"/>
              <a:ea typeface="+mj-ea"/>
              <a:cs typeface="+mj-cs"/>
            </a:endParaRPr>
          </a:p>
        </p:txBody>
      </p:sp>
      <p:sp>
        <p:nvSpPr>
          <p:cNvPr id="13" name="Title 1"/>
          <p:cNvSpPr txBox="1">
            <a:spLocks/>
          </p:cNvSpPr>
          <p:nvPr/>
        </p:nvSpPr>
        <p:spPr>
          <a:xfrm>
            <a:off x="1079649" y="3436375"/>
            <a:ext cx="7581901" cy="1653988"/>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4500" b="1" i="0" u="none" strike="noStrike" kern="1200" cap="none" spc="0" normalizeH="0" baseline="0" noProof="0" dirty="0" smtClean="0">
                <a:ln>
                  <a:noFill/>
                </a:ln>
                <a:solidFill>
                  <a:srgbClr val="C61B1B"/>
                </a:solidFill>
                <a:effectLst/>
                <a:uLnTx/>
                <a:uFillTx/>
                <a:latin typeface="+mj-lt"/>
                <a:ea typeface="+mj-ea"/>
                <a:cs typeface="+mj-cs"/>
              </a:rPr>
              <a:t>MOTORS! </a:t>
            </a:r>
            <a:r>
              <a:rPr lang="es-ES_tradnl" sz="2564" b="1" dirty="0" smtClean="0">
                <a:solidFill>
                  <a:schemeClr val="accent3"/>
                </a:solidFill>
                <a:latin typeface="+mj-lt"/>
                <a:ea typeface="+mj-ea"/>
                <a:cs typeface="+mj-cs"/>
              </a:rPr>
              <a:t>(</a:t>
            </a:r>
            <a:r>
              <a:rPr lang="es-ES_tradnl" sz="2564" b="1" dirty="0" err="1" smtClean="0">
                <a:solidFill>
                  <a:schemeClr val="accent3"/>
                </a:solidFill>
                <a:latin typeface="+mj-lt"/>
                <a:ea typeface="+mj-ea"/>
                <a:cs typeface="+mj-cs"/>
              </a:rPr>
              <a:t>flagella</a:t>
            </a:r>
            <a:r>
              <a:rPr lang="es-ES_tradnl" sz="2564" b="1" dirty="0" smtClean="0">
                <a:solidFill>
                  <a:schemeClr val="accent3"/>
                </a:solidFill>
                <a:latin typeface="+mj-lt"/>
                <a:ea typeface="+mj-ea"/>
                <a:cs typeface="+mj-cs"/>
              </a:rPr>
              <a:t> </a:t>
            </a:r>
            <a:r>
              <a:rPr lang="es-ES_tradnl" sz="2564" b="1" dirty="0" err="1" smtClean="0">
                <a:solidFill>
                  <a:schemeClr val="accent3"/>
                </a:solidFill>
                <a:latin typeface="+mj-lt"/>
                <a:ea typeface="+mj-ea"/>
                <a:cs typeface="+mj-cs"/>
              </a:rPr>
              <a:t>run</a:t>
            </a:r>
            <a:r>
              <a:rPr lang="es-ES_tradnl" sz="2564" b="1" dirty="0" smtClean="0">
                <a:solidFill>
                  <a:schemeClr val="accent3"/>
                </a:solidFill>
                <a:latin typeface="+mj-lt"/>
                <a:ea typeface="+mj-ea"/>
                <a:cs typeface="+mj-cs"/>
              </a:rPr>
              <a:t> </a:t>
            </a:r>
            <a:r>
              <a:rPr lang="es-ES_tradnl" sz="2564" b="1" dirty="0" err="1" smtClean="0">
                <a:solidFill>
                  <a:schemeClr val="accent3"/>
                </a:solidFill>
                <a:latin typeface="+mj-lt"/>
                <a:ea typeface="+mj-ea"/>
                <a:cs typeface="+mj-cs"/>
              </a:rPr>
              <a:t>and</a:t>
            </a:r>
            <a:r>
              <a:rPr lang="es-ES_tradnl" sz="2564" b="1" dirty="0" smtClean="0">
                <a:solidFill>
                  <a:schemeClr val="accent3"/>
                </a:solidFill>
                <a:latin typeface="+mj-lt"/>
                <a:ea typeface="+mj-ea"/>
                <a:cs typeface="+mj-cs"/>
              </a:rPr>
              <a:t> </a:t>
            </a:r>
            <a:r>
              <a:rPr lang="es-ES_tradnl" sz="2564" b="1" dirty="0" err="1" smtClean="0">
                <a:solidFill>
                  <a:schemeClr val="accent3"/>
                </a:solidFill>
                <a:latin typeface="+mj-lt"/>
                <a:ea typeface="+mj-ea"/>
                <a:cs typeface="+mj-cs"/>
              </a:rPr>
              <a:t>tumble</a:t>
            </a:r>
            <a:r>
              <a:rPr lang="es-ES_tradnl" sz="2564" b="1" dirty="0" smtClean="0">
                <a:solidFill>
                  <a:schemeClr val="accent3"/>
                </a:solidFill>
                <a:latin typeface="+mj-lt"/>
                <a:ea typeface="+mj-ea"/>
                <a:cs typeface="+mj-cs"/>
              </a:rPr>
              <a:t>)</a:t>
            </a:r>
            <a:endParaRPr kumimoji="0" lang="es-ES_tradnl" sz="2564" b="1" i="0" u="none" strike="noStrike" kern="1200" cap="none" spc="0" normalizeH="0" baseline="0" noProof="0" dirty="0">
              <a:ln>
                <a:noFill/>
              </a:ln>
              <a:solidFill>
                <a:srgbClr val="C61B1B"/>
              </a:solidFill>
              <a:effectLst/>
              <a:uLnTx/>
              <a:uFillTx/>
              <a:latin typeface="+mj-lt"/>
              <a:ea typeface="+mj-ea"/>
              <a:cs typeface="+mj-cs"/>
            </a:endParaRPr>
          </a:p>
        </p:txBody>
      </p:sp>
      <p:sp>
        <p:nvSpPr>
          <p:cNvPr id="14" name="Rounded Rectangle 13"/>
          <p:cNvSpPr/>
          <p:nvPr/>
        </p:nvSpPr>
        <p:spPr>
          <a:xfrm>
            <a:off x="5209022" y="2965462"/>
            <a:ext cx="1468052" cy="675448"/>
          </a:xfrm>
          <a:prstGeom prst="roundRect">
            <a:avLst/>
          </a:prstGeom>
          <a:gradFill flip="none" rotWithShape="1">
            <a:gsLst>
              <a:gs pos="0">
                <a:schemeClr val="accent4"/>
              </a:gs>
              <a:gs pos="100000">
                <a:schemeClr val="accent3">
                  <a:lumMod val="60000"/>
                  <a:lumOff val="4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rand_2D.gif"/>
          <p:cNvPicPr>
            <a:picLocks noGrp="1" noChangeAspect="1"/>
          </p:cNvPicPr>
          <p:nvPr>
            <p:ph idx="1"/>
          </p:nvPr>
        </p:nvPicPr>
        <p:blipFill>
          <a:blip r:embed="rId3"/>
          <a:srcRect l="-72102" r="-72102"/>
          <a:stretch>
            <a:fillRect/>
          </a:stretch>
        </p:blipFill>
        <p:spPr/>
      </p:pic>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t> </a:t>
            </a:r>
            <a:endParaRPr lang="es-ES_tradnl" dirty="0"/>
          </a:p>
        </p:txBody>
      </p:sp>
      <p:sp>
        <p:nvSpPr>
          <p:cNvPr id="2" name="Title 1"/>
          <p:cNvSpPr>
            <a:spLocks noGrp="1"/>
          </p:cNvSpPr>
          <p:nvPr>
            <p:ph type="title"/>
          </p:nvPr>
        </p:nvSpPr>
        <p:spPr>
          <a:xfrm>
            <a:off x="1189144" y="4751619"/>
            <a:ext cx="7044807" cy="1653988"/>
          </a:xfrm>
        </p:spPr>
        <p:txBody>
          <a:bodyPr>
            <a:noAutofit/>
          </a:bodyPr>
          <a:lstStyle/>
          <a:p>
            <a:pPr algn="l"/>
            <a:r>
              <a:rPr lang="es-ES_tradnl" sz="3700" dirty="0" err="1" smtClean="0">
                <a:solidFill>
                  <a:schemeClr val="accent6"/>
                </a:solidFill>
                <a:effectLst/>
              </a:rPr>
              <a:t>Pure</a:t>
            </a:r>
            <a:r>
              <a:rPr lang="es-ES_tradnl" sz="3700" dirty="0" smtClean="0">
                <a:solidFill>
                  <a:schemeClr val="accent6"/>
                </a:solidFill>
                <a:effectLst/>
              </a:rPr>
              <a:t> </a:t>
            </a:r>
            <a:r>
              <a:rPr lang="es-ES_tradnl" sz="3700" dirty="0" err="1" smtClean="0">
                <a:solidFill>
                  <a:schemeClr val="accent6"/>
                </a:solidFill>
                <a:effectLst/>
              </a:rPr>
              <a:t>random</a:t>
            </a:r>
            <a:r>
              <a:rPr lang="es-ES_tradnl" sz="3700" dirty="0" smtClean="0">
                <a:solidFill>
                  <a:schemeClr val="accent6"/>
                </a:solidFill>
                <a:effectLst/>
              </a:rPr>
              <a:t> </a:t>
            </a:r>
            <a:r>
              <a:rPr lang="es-ES_tradnl" sz="3700" dirty="0" err="1" smtClean="0">
                <a:solidFill>
                  <a:schemeClr val="accent6"/>
                </a:solidFill>
                <a:effectLst/>
              </a:rPr>
              <a:t>walk</a:t>
            </a:r>
            <a:endParaRPr lang="es-ES_tradnl" sz="3700" dirty="0">
              <a:solidFill>
                <a:schemeClr val="accent6"/>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Recap</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Recap</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Recap</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7" name="Title 1"/>
          <p:cNvSpPr txBox="1">
            <a:spLocks/>
          </p:cNvSpPr>
          <p:nvPr/>
        </p:nvSpPr>
        <p:spPr>
          <a:xfrm>
            <a:off x="1061732" y="4452015"/>
            <a:ext cx="7044807" cy="1653988"/>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3700" b="1" i="0" u="none" strike="noStrike" kern="1200" cap="none" spc="0" normalizeH="0" baseline="0" noProof="0" dirty="0" err="1" smtClean="0">
                <a:ln>
                  <a:noFill/>
                </a:ln>
                <a:solidFill>
                  <a:schemeClr val="accent4"/>
                </a:solidFill>
                <a:effectLst/>
                <a:uLnTx/>
                <a:uFillTx/>
                <a:latin typeface="+mj-lt"/>
                <a:ea typeface="+mj-ea"/>
                <a:cs typeface="+mj-cs"/>
              </a:rPr>
              <a:t>Biased</a:t>
            </a:r>
            <a:endParaRPr kumimoji="0" lang="es-ES_tradnl" sz="3700" b="1" i="0" u="none" strike="noStrike" kern="1200" cap="none" spc="0" normalizeH="0" baseline="0" noProof="0" dirty="0">
              <a:ln>
                <a:noFill/>
              </a:ln>
              <a:solidFill>
                <a:schemeClr val="accent4"/>
              </a:solidFill>
              <a:effectLst/>
              <a:uLnTx/>
              <a:uFillTx/>
              <a:latin typeface="+mj-lt"/>
              <a:ea typeface="+mj-ea"/>
              <a:cs typeface="+mj-cs"/>
            </a:endParaRPr>
          </a:p>
        </p:txBody>
      </p:sp>
      <p:cxnSp>
        <p:nvCxnSpPr>
          <p:cNvPr id="11" name="Straight Connector 10"/>
          <p:cNvCxnSpPr/>
          <p:nvPr/>
        </p:nvCxnSpPr>
        <p:spPr>
          <a:xfrm flipV="1">
            <a:off x="1189144" y="5587705"/>
            <a:ext cx="1039383" cy="236761"/>
          </a:xfrm>
          <a:prstGeom prst="line">
            <a:avLst/>
          </a:prstGeom>
        </p:spPr>
        <p:style>
          <a:lnRef idx="2">
            <a:schemeClr val="accent4"/>
          </a:lnRef>
          <a:fillRef idx="0">
            <a:schemeClr val="accent4"/>
          </a:fillRef>
          <a:effectRef idx="1">
            <a:schemeClr val="accent4"/>
          </a:effectRef>
          <a:fontRef idx="minor">
            <a:schemeClr val="tx1"/>
          </a:fontRef>
        </p:style>
      </p:cxnSp>
      <p:sp>
        <p:nvSpPr>
          <p:cNvPr id="12" name="Title 1"/>
          <p:cNvSpPr txBox="1">
            <a:spLocks/>
          </p:cNvSpPr>
          <p:nvPr/>
        </p:nvSpPr>
        <p:spPr>
          <a:xfrm>
            <a:off x="692360" y="2349427"/>
            <a:ext cx="4516662" cy="165398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4100" b="1" i="0" u="none" strike="noStrike" kern="1200" cap="none" spc="0" normalizeH="0" baseline="0" noProof="0" dirty="0" err="1" smtClean="0">
                <a:ln>
                  <a:noFill/>
                </a:ln>
                <a:solidFill>
                  <a:schemeClr val="accent2">
                    <a:lumMod val="75000"/>
                  </a:schemeClr>
                </a:solidFill>
                <a:effectLst/>
                <a:uLnTx/>
                <a:uFillTx/>
                <a:latin typeface="+mj-lt"/>
                <a:ea typeface="+mj-ea"/>
                <a:cs typeface="+mj-cs"/>
              </a:rPr>
              <a:t>Chemo</a:t>
            </a:r>
            <a:r>
              <a:rPr kumimoji="0" lang="es-ES_tradnl" sz="4100" b="1" i="0" u="none" strike="noStrike" kern="1200" cap="none" spc="0" normalizeH="0" baseline="0" noProof="0" dirty="0" smtClean="0">
                <a:ln>
                  <a:noFill/>
                </a:ln>
                <a:solidFill>
                  <a:schemeClr val="accent2">
                    <a:lumMod val="75000"/>
                  </a:schemeClr>
                </a:solidFill>
                <a:effectLst/>
                <a:uLnTx/>
                <a:uFillTx/>
                <a:latin typeface="+mj-lt"/>
                <a:ea typeface="+mj-ea"/>
                <a:cs typeface="+mj-cs"/>
              </a:rPr>
              <a:t>  </a:t>
            </a:r>
            <a:r>
              <a:rPr kumimoji="0" lang="es-ES_tradnl" sz="4100" b="1" i="0" u="none" strike="noStrike" kern="1200" cap="none" spc="0" normalizeH="0" baseline="0" noProof="0" dirty="0" smtClean="0">
                <a:ln>
                  <a:noFill/>
                </a:ln>
                <a:solidFill>
                  <a:schemeClr val="bg1"/>
                </a:solidFill>
                <a:effectLst/>
                <a:uLnTx/>
                <a:uFillTx/>
                <a:latin typeface="+mj-lt"/>
                <a:ea typeface="+mj-ea"/>
                <a:cs typeface="+mj-cs"/>
              </a:rPr>
              <a:t>+  </a:t>
            </a:r>
            <a:r>
              <a:rPr kumimoji="0" lang="es-ES_tradnl" sz="4100" b="1" i="0" u="none" strike="noStrike" kern="1200" cap="none" spc="0" normalizeH="0" baseline="0" noProof="0" dirty="0" smtClean="0">
                <a:ln>
                  <a:noFill/>
                </a:ln>
                <a:solidFill>
                  <a:schemeClr val="accent5"/>
                </a:solidFill>
                <a:effectLst/>
                <a:uLnTx/>
                <a:uFillTx/>
                <a:latin typeface="+mj-lt"/>
                <a:ea typeface="+mj-ea"/>
                <a:cs typeface="+mj-cs"/>
              </a:rPr>
              <a:t>taxis</a:t>
            </a:r>
            <a:endParaRPr kumimoji="0" lang="es-ES_tradnl" sz="4100" b="1" i="0" u="none" strike="noStrike" kern="1200" cap="none" spc="0" normalizeH="0" baseline="0" noProof="0" dirty="0">
              <a:ln>
                <a:noFill/>
              </a:ln>
              <a:solidFill>
                <a:schemeClr val="accent5"/>
              </a:solidFill>
              <a:effectLst/>
              <a:uLnTx/>
              <a:uFillTx/>
              <a:latin typeface="+mj-lt"/>
              <a:ea typeface="+mj-ea"/>
              <a:cs typeface="+mj-cs"/>
            </a:endParaRPr>
          </a:p>
        </p:txBody>
      </p:sp>
      <p:sp>
        <p:nvSpPr>
          <p:cNvPr id="13" name="Title 1"/>
          <p:cNvSpPr txBox="1">
            <a:spLocks/>
          </p:cNvSpPr>
          <p:nvPr/>
        </p:nvSpPr>
        <p:spPr>
          <a:xfrm>
            <a:off x="1079649" y="3436375"/>
            <a:ext cx="7581901" cy="1653988"/>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4500" b="1" i="0" u="none" strike="noStrike" kern="1200" cap="none" spc="0" normalizeH="0" baseline="0" noProof="0" dirty="0" smtClean="0">
                <a:ln>
                  <a:noFill/>
                </a:ln>
                <a:solidFill>
                  <a:srgbClr val="C61B1B"/>
                </a:solidFill>
                <a:effectLst/>
                <a:uLnTx/>
                <a:uFillTx/>
                <a:latin typeface="+mj-lt"/>
                <a:ea typeface="+mj-ea"/>
                <a:cs typeface="+mj-cs"/>
              </a:rPr>
              <a:t>MOTORS! </a:t>
            </a:r>
            <a:r>
              <a:rPr lang="es-ES_tradnl" sz="2564" b="1" dirty="0" smtClean="0">
                <a:solidFill>
                  <a:schemeClr val="accent3"/>
                </a:solidFill>
                <a:latin typeface="+mj-lt"/>
                <a:ea typeface="+mj-ea"/>
                <a:cs typeface="+mj-cs"/>
              </a:rPr>
              <a:t>(</a:t>
            </a:r>
            <a:r>
              <a:rPr lang="es-ES_tradnl" sz="2564" b="1" dirty="0" err="1" smtClean="0">
                <a:solidFill>
                  <a:schemeClr val="accent3"/>
                </a:solidFill>
                <a:latin typeface="+mj-lt"/>
                <a:ea typeface="+mj-ea"/>
                <a:cs typeface="+mj-cs"/>
              </a:rPr>
              <a:t>flagella</a:t>
            </a:r>
            <a:r>
              <a:rPr lang="es-ES_tradnl" sz="2564" b="1" dirty="0" smtClean="0">
                <a:solidFill>
                  <a:schemeClr val="accent3"/>
                </a:solidFill>
                <a:latin typeface="+mj-lt"/>
                <a:ea typeface="+mj-ea"/>
                <a:cs typeface="+mj-cs"/>
              </a:rPr>
              <a:t> </a:t>
            </a:r>
            <a:r>
              <a:rPr lang="es-ES_tradnl" sz="2564" b="1" dirty="0" err="1" smtClean="0">
                <a:solidFill>
                  <a:schemeClr val="accent3"/>
                </a:solidFill>
                <a:latin typeface="+mj-lt"/>
                <a:ea typeface="+mj-ea"/>
                <a:cs typeface="+mj-cs"/>
              </a:rPr>
              <a:t>run</a:t>
            </a:r>
            <a:r>
              <a:rPr lang="es-ES_tradnl" sz="2564" b="1" dirty="0" smtClean="0">
                <a:solidFill>
                  <a:schemeClr val="accent3"/>
                </a:solidFill>
                <a:latin typeface="+mj-lt"/>
                <a:ea typeface="+mj-ea"/>
                <a:cs typeface="+mj-cs"/>
              </a:rPr>
              <a:t> </a:t>
            </a:r>
            <a:r>
              <a:rPr lang="es-ES_tradnl" sz="2564" b="1" dirty="0" err="1" smtClean="0">
                <a:solidFill>
                  <a:schemeClr val="accent3"/>
                </a:solidFill>
                <a:latin typeface="+mj-lt"/>
                <a:ea typeface="+mj-ea"/>
                <a:cs typeface="+mj-cs"/>
              </a:rPr>
              <a:t>and</a:t>
            </a:r>
            <a:r>
              <a:rPr lang="es-ES_tradnl" sz="2564" b="1" dirty="0" smtClean="0">
                <a:solidFill>
                  <a:schemeClr val="accent3"/>
                </a:solidFill>
                <a:latin typeface="+mj-lt"/>
                <a:ea typeface="+mj-ea"/>
                <a:cs typeface="+mj-cs"/>
              </a:rPr>
              <a:t> </a:t>
            </a:r>
            <a:r>
              <a:rPr lang="es-ES_tradnl" sz="2564" b="1" dirty="0" err="1" smtClean="0">
                <a:solidFill>
                  <a:schemeClr val="accent3"/>
                </a:solidFill>
                <a:latin typeface="+mj-lt"/>
                <a:ea typeface="+mj-ea"/>
                <a:cs typeface="+mj-cs"/>
              </a:rPr>
              <a:t>tumble</a:t>
            </a:r>
            <a:r>
              <a:rPr lang="es-ES_tradnl" sz="2564" b="1" dirty="0" smtClean="0">
                <a:solidFill>
                  <a:schemeClr val="accent3"/>
                </a:solidFill>
                <a:latin typeface="+mj-lt"/>
                <a:ea typeface="+mj-ea"/>
                <a:cs typeface="+mj-cs"/>
              </a:rPr>
              <a:t>)</a:t>
            </a:r>
            <a:endParaRPr kumimoji="0" lang="es-ES_tradnl" sz="2564" b="1" i="0" u="none" strike="noStrike" kern="1200" cap="none" spc="0" normalizeH="0" baseline="0" noProof="0" dirty="0">
              <a:ln>
                <a:noFill/>
              </a:ln>
              <a:solidFill>
                <a:srgbClr val="C61B1B"/>
              </a:solidFill>
              <a:effectLst/>
              <a:uLnTx/>
              <a:uFillTx/>
              <a:latin typeface="+mj-lt"/>
              <a:ea typeface="+mj-ea"/>
              <a:cs typeface="+mj-cs"/>
            </a:endParaRPr>
          </a:p>
        </p:txBody>
      </p:sp>
      <p:sp>
        <p:nvSpPr>
          <p:cNvPr id="14" name="Rounded Rectangle 13"/>
          <p:cNvSpPr/>
          <p:nvPr/>
        </p:nvSpPr>
        <p:spPr>
          <a:xfrm>
            <a:off x="5209022" y="2965462"/>
            <a:ext cx="1468052" cy="675448"/>
          </a:xfrm>
          <a:prstGeom prst="roundRect">
            <a:avLst/>
          </a:prstGeom>
          <a:gradFill flip="none" rotWithShape="1">
            <a:gsLst>
              <a:gs pos="0">
                <a:schemeClr val="accent4"/>
              </a:gs>
              <a:gs pos="100000">
                <a:schemeClr val="accent3">
                  <a:lumMod val="60000"/>
                  <a:lumOff val="4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5" name="Title 1"/>
          <p:cNvSpPr txBox="1">
            <a:spLocks/>
          </p:cNvSpPr>
          <p:nvPr/>
        </p:nvSpPr>
        <p:spPr>
          <a:xfrm>
            <a:off x="688768" y="1775712"/>
            <a:ext cx="9143999" cy="1189749"/>
          </a:xfrm>
          <a:prstGeom prst="rect">
            <a:avLst/>
          </a:prstGeom>
          <a:ln>
            <a:solidFill>
              <a:schemeClr val="tx1"/>
            </a:solidFill>
          </a:ln>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_tradnl" sz="4200" b="1" i="0" u="none" strike="noStrike" kern="1200" cap="none" spc="0" normalizeH="0" baseline="0" noProof="0" dirty="0" smtClean="0">
                <a:ln>
                  <a:solidFill>
                    <a:srgbClr val="D4B141"/>
                  </a:solidFill>
                </a:ln>
                <a:solidFill>
                  <a:schemeClr val="accent1"/>
                </a:solidFill>
                <a:effectLst>
                  <a:outerShdw blurRad="50800" dist="38100" dir="2700000">
                    <a:srgbClr val="000000">
                      <a:alpha val="43000"/>
                    </a:srgbClr>
                  </a:outerShdw>
                </a:effectLst>
                <a:uLnTx/>
                <a:uFillTx/>
                <a:latin typeface="+mj-lt"/>
                <a:ea typeface="+mj-ea"/>
                <a:cs typeface="+mj-cs"/>
              </a:rPr>
              <a:t>Bacteria </a:t>
            </a:r>
            <a:r>
              <a:rPr kumimoji="0" lang="es-ES_tradnl" sz="4200" b="1" i="0" u="none" strike="noStrike" kern="1200" cap="none" spc="0" normalizeH="0" baseline="0" noProof="0" dirty="0" err="1" smtClean="0">
                <a:ln>
                  <a:solidFill>
                    <a:srgbClr val="D4B141"/>
                  </a:solidFill>
                </a:ln>
                <a:solidFill>
                  <a:schemeClr val="accent1"/>
                </a:solidFill>
                <a:effectLst>
                  <a:outerShdw blurRad="50800" dist="38100" dir="2700000">
                    <a:srgbClr val="000000">
                      <a:alpha val="43000"/>
                    </a:srgbClr>
                  </a:outerShdw>
                </a:effectLst>
                <a:uLnTx/>
                <a:uFillTx/>
                <a:latin typeface="+mj-lt"/>
                <a:ea typeface="+mj-ea"/>
                <a:cs typeface="+mj-cs"/>
              </a:rPr>
              <a:t>sense</a:t>
            </a:r>
            <a:r>
              <a:rPr kumimoji="0" lang="es-ES_tradnl" sz="4200" b="1" i="0" u="none" strike="noStrike" kern="1200" cap="none" spc="0" normalizeH="0" baseline="0" noProof="0" dirty="0" smtClean="0">
                <a:ln>
                  <a:solidFill>
                    <a:srgbClr val="D4B141"/>
                  </a:solidFill>
                </a:ln>
                <a:solidFill>
                  <a:schemeClr val="accent1"/>
                </a:solidFill>
                <a:effectLst>
                  <a:outerShdw blurRad="50800" dist="38100" dir="2700000">
                    <a:srgbClr val="000000">
                      <a:alpha val="43000"/>
                    </a:srgbClr>
                  </a:outerShdw>
                </a:effectLst>
                <a:uLnTx/>
                <a:uFillTx/>
                <a:latin typeface="+mj-lt"/>
                <a:ea typeface="+mj-ea"/>
                <a:cs typeface="+mj-cs"/>
              </a:rPr>
              <a:t> </a:t>
            </a:r>
            <a:r>
              <a:rPr kumimoji="0" lang="es-ES_tradnl" sz="4200" b="1" i="0" u="none" strike="noStrike" kern="1200" cap="none" spc="0" normalizeH="0" baseline="0" noProof="0" dirty="0" err="1" smtClean="0">
                <a:ln>
                  <a:solidFill>
                    <a:srgbClr val="D4B141"/>
                  </a:solidFill>
                </a:ln>
                <a:solidFill>
                  <a:schemeClr val="accent1"/>
                </a:solidFill>
                <a:effectLst>
                  <a:outerShdw blurRad="50800" dist="38100" dir="2700000">
                    <a:srgbClr val="000000">
                      <a:alpha val="43000"/>
                    </a:srgbClr>
                  </a:outerShdw>
                </a:effectLst>
                <a:uLnTx/>
                <a:uFillTx/>
                <a:latin typeface="+mj-lt"/>
                <a:ea typeface="+mj-ea"/>
                <a:cs typeface="+mj-cs"/>
              </a:rPr>
              <a:t>change</a:t>
            </a:r>
            <a:r>
              <a:rPr kumimoji="0" lang="es-ES_tradnl" sz="4200" b="1" i="0" u="none" strike="noStrike" kern="1200" cap="none" spc="0" normalizeH="0" baseline="0" noProof="0" dirty="0" smtClean="0">
                <a:ln>
                  <a:solidFill>
                    <a:srgbClr val="D4B141"/>
                  </a:solidFill>
                </a:ln>
                <a:solidFill>
                  <a:schemeClr val="accent1"/>
                </a:solidFill>
                <a:effectLst>
                  <a:outerShdw blurRad="50800" dist="38100" dir="2700000">
                    <a:srgbClr val="000000">
                      <a:alpha val="43000"/>
                    </a:srgbClr>
                  </a:outerShdw>
                </a:effectLst>
                <a:uLnTx/>
                <a:uFillTx/>
                <a:latin typeface="+mj-lt"/>
                <a:ea typeface="+mj-ea"/>
                <a:cs typeface="+mj-cs"/>
              </a:rPr>
              <a:t> </a:t>
            </a:r>
            <a:r>
              <a:rPr kumimoji="0" lang="es-ES_tradnl" sz="4200" b="1" i="0" u="none" strike="noStrike" kern="1200" cap="none" spc="0" normalizeH="0" baseline="0" noProof="0" dirty="0" err="1" smtClean="0">
                <a:ln>
                  <a:solidFill>
                    <a:srgbClr val="D4B141"/>
                  </a:solidFill>
                </a:ln>
                <a:solidFill>
                  <a:schemeClr val="accent1"/>
                </a:solidFill>
                <a:effectLst>
                  <a:outerShdw blurRad="50800" dist="38100" dir="2700000">
                    <a:srgbClr val="000000">
                      <a:alpha val="43000"/>
                    </a:srgbClr>
                  </a:outerShdw>
                </a:effectLst>
                <a:uLnTx/>
                <a:uFillTx/>
                <a:latin typeface="+mj-lt"/>
                <a:ea typeface="+mj-ea"/>
                <a:cs typeface="+mj-cs"/>
              </a:rPr>
              <a:t>over</a:t>
            </a:r>
            <a:r>
              <a:rPr kumimoji="0" lang="es-ES_tradnl" sz="4200" b="1" i="0" u="none" strike="noStrike" kern="1200" cap="none" spc="0" normalizeH="0" baseline="0" noProof="0" dirty="0" smtClean="0">
                <a:ln>
                  <a:solidFill>
                    <a:srgbClr val="D4B141"/>
                  </a:solidFill>
                </a:ln>
                <a:solidFill>
                  <a:schemeClr val="accent1"/>
                </a:solidFill>
                <a:effectLst>
                  <a:outerShdw blurRad="50800" dist="38100" dir="2700000">
                    <a:srgbClr val="000000">
                      <a:alpha val="43000"/>
                    </a:srgbClr>
                  </a:outerShdw>
                </a:effectLst>
                <a:uLnTx/>
                <a:uFillTx/>
                <a:latin typeface="+mj-lt"/>
                <a:ea typeface="+mj-ea"/>
                <a:cs typeface="+mj-cs"/>
              </a:rPr>
              <a:t> time</a:t>
            </a:r>
            <a:endParaRPr kumimoji="0" lang="es-ES_tradnl" sz="4200" b="1" i="0" u="none" strike="noStrike" kern="1200" cap="none" spc="0" normalizeH="0" baseline="0" noProof="0" dirty="0">
              <a:ln>
                <a:solidFill>
                  <a:srgbClr val="D4B141"/>
                </a:solidFill>
              </a:ln>
              <a:solidFill>
                <a:schemeClr val="accent1"/>
              </a:solidFill>
              <a:effectLst>
                <a:outerShdw blurRad="50800" dist="38100" dir="2700000">
                  <a:srgbClr val="000000">
                    <a:alpha val="43000"/>
                  </a:srgb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rand_2D.gif"/>
          <p:cNvPicPr>
            <a:picLocks noGrp="1" noChangeAspect="1"/>
          </p:cNvPicPr>
          <p:nvPr>
            <p:ph idx="1"/>
          </p:nvPr>
        </p:nvPicPr>
        <p:blipFill>
          <a:blip r:embed="rId3"/>
          <a:srcRect l="-72102" r="-72102"/>
          <a:stretch>
            <a:fillRect/>
          </a:stretch>
        </p:blipFill>
        <p:spPr/>
      </p:pic>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t> </a:t>
            </a:r>
            <a:endParaRPr lang="es-ES_tradnl" dirty="0"/>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Recap</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Recap</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Recap</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17" name="TextBox 16"/>
          <p:cNvSpPr txBox="1"/>
          <p:nvPr/>
        </p:nvSpPr>
        <p:spPr>
          <a:xfrm>
            <a:off x="1323775" y="2216945"/>
            <a:ext cx="4907652" cy="1508105"/>
          </a:xfrm>
          <a:prstGeom prst="rect">
            <a:avLst/>
          </a:prstGeom>
          <a:noFill/>
        </p:spPr>
        <p:txBody>
          <a:bodyPr wrap="square" rtlCol="0">
            <a:spAutoFit/>
          </a:bodyPr>
          <a:lstStyle/>
          <a:p>
            <a:r>
              <a:rPr lang="es-ES_tradnl" sz="4600" b="1" dirty="0" smtClean="0">
                <a:solidFill>
                  <a:schemeClr val="accent4"/>
                </a:solidFill>
              </a:rPr>
              <a:t>Bacteria are </a:t>
            </a:r>
            <a:r>
              <a:rPr lang="es-ES_tradnl" sz="4600" b="1" dirty="0" err="1" smtClean="0">
                <a:solidFill>
                  <a:schemeClr val="accent4"/>
                </a:solidFill>
              </a:rPr>
              <a:t>awesome</a:t>
            </a:r>
            <a:endParaRPr lang="es-ES_tradnl" sz="4600" b="1" dirty="0">
              <a:solidFill>
                <a:schemeClr val="accent4"/>
              </a:solidFill>
            </a:endParaRPr>
          </a:p>
        </p:txBody>
      </p:sp>
      <p:sp>
        <p:nvSpPr>
          <p:cNvPr id="18" name="TextBox 17"/>
          <p:cNvSpPr txBox="1"/>
          <p:nvPr/>
        </p:nvSpPr>
        <p:spPr>
          <a:xfrm>
            <a:off x="2495857" y="4078748"/>
            <a:ext cx="5865506" cy="1846659"/>
          </a:xfrm>
          <a:prstGeom prst="rect">
            <a:avLst/>
          </a:prstGeom>
          <a:noFill/>
        </p:spPr>
        <p:txBody>
          <a:bodyPr wrap="square" rtlCol="0">
            <a:spAutoFit/>
          </a:bodyPr>
          <a:lstStyle/>
          <a:p>
            <a:r>
              <a:rPr lang="es-ES_tradnl" sz="2800" dirty="0" err="1" smtClean="0">
                <a:solidFill>
                  <a:schemeClr val="accent3"/>
                </a:solidFill>
              </a:rPr>
              <a:t>Random</a:t>
            </a:r>
            <a:r>
              <a:rPr lang="es-ES_tradnl" sz="2800" dirty="0" smtClean="0">
                <a:solidFill>
                  <a:schemeClr val="accent3"/>
                </a:solidFill>
              </a:rPr>
              <a:t> </a:t>
            </a:r>
            <a:r>
              <a:rPr lang="es-ES_tradnl" sz="2800" dirty="0" err="1" smtClean="0">
                <a:solidFill>
                  <a:schemeClr val="accent3"/>
                </a:solidFill>
              </a:rPr>
              <a:t>walks</a:t>
            </a:r>
            <a:r>
              <a:rPr lang="es-ES_tradnl" sz="2800" dirty="0" smtClean="0">
                <a:solidFill>
                  <a:schemeClr val="accent3"/>
                </a:solidFill>
              </a:rPr>
              <a:t> are </a:t>
            </a:r>
            <a:r>
              <a:rPr lang="es-ES_tradnl" sz="2800" dirty="0" err="1" smtClean="0">
                <a:solidFill>
                  <a:schemeClr val="accent3"/>
                </a:solidFill>
              </a:rPr>
              <a:t>stupid</a:t>
            </a:r>
            <a:r>
              <a:rPr lang="es-ES_tradnl" sz="2800" dirty="0" smtClean="0">
                <a:solidFill>
                  <a:schemeClr val="accent3"/>
                </a:solidFill>
              </a:rPr>
              <a:t> </a:t>
            </a:r>
            <a:r>
              <a:rPr lang="es-ES_tradnl" sz="2800" dirty="0" err="1" smtClean="0">
                <a:solidFill>
                  <a:schemeClr val="accent3"/>
                </a:solidFill>
              </a:rPr>
              <a:t>and</a:t>
            </a:r>
            <a:r>
              <a:rPr lang="es-ES_tradnl" sz="2800" dirty="0" smtClean="0">
                <a:solidFill>
                  <a:schemeClr val="accent3"/>
                </a:solidFill>
              </a:rPr>
              <a:t> so are bacteria. </a:t>
            </a:r>
            <a:r>
              <a:rPr lang="es-ES_tradnl" sz="4000" dirty="0" err="1" smtClean="0">
                <a:solidFill>
                  <a:schemeClr val="accent3"/>
                </a:solidFill>
              </a:rPr>
              <a:t>But</a:t>
            </a:r>
            <a:r>
              <a:rPr lang="es-ES_tradnl" sz="4000" dirty="0" smtClean="0">
                <a:solidFill>
                  <a:schemeClr val="accent3"/>
                </a:solidFill>
              </a:rPr>
              <a:t> </a:t>
            </a:r>
            <a:r>
              <a:rPr lang="es-ES_tradnl" sz="4000" dirty="0" err="1" smtClean="0">
                <a:solidFill>
                  <a:schemeClr val="accent3"/>
                </a:solidFill>
              </a:rPr>
              <a:t>probability</a:t>
            </a:r>
            <a:r>
              <a:rPr lang="es-ES_tradnl" sz="4000" dirty="0" smtClean="0">
                <a:solidFill>
                  <a:schemeClr val="accent3"/>
                </a:solidFill>
              </a:rPr>
              <a:t> </a:t>
            </a:r>
            <a:r>
              <a:rPr lang="es-ES_tradnl" sz="4000" dirty="0" err="1" smtClean="0">
                <a:solidFill>
                  <a:schemeClr val="accent3"/>
                </a:solidFill>
              </a:rPr>
              <a:t>makes</a:t>
            </a:r>
            <a:r>
              <a:rPr lang="es-ES_tradnl" sz="4000" dirty="0" smtClean="0">
                <a:solidFill>
                  <a:schemeClr val="accent3"/>
                </a:solidFill>
              </a:rPr>
              <a:t> </a:t>
            </a:r>
            <a:r>
              <a:rPr lang="es-ES_tradnl" sz="4000" dirty="0" err="1" smtClean="0">
                <a:solidFill>
                  <a:schemeClr val="accent3"/>
                </a:solidFill>
              </a:rPr>
              <a:t>them</a:t>
            </a:r>
            <a:r>
              <a:rPr lang="es-ES_tradnl" sz="4000" dirty="0" smtClean="0">
                <a:solidFill>
                  <a:schemeClr val="accent3"/>
                </a:solidFill>
              </a:rPr>
              <a:t> </a:t>
            </a:r>
            <a:r>
              <a:rPr lang="es-ES_tradnl" sz="4000" dirty="0" err="1" smtClean="0">
                <a:solidFill>
                  <a:schemeClr val="accent3"/>
                </a:solidFill>
              </a:rPr>
              <a:t>work</a:t>
            </a:r>
            <a:r>
              <a:rPr lang="es-ES_tradnl" sz="4000" dirty="0" smtClean="0">
                <a:solidFill>
                  <a:schemeClr val="accent3"/>
                </a:solidFill>
              </a:rPr>
              <a:t> </a:t>
            </a:r>
            <a:r>
              <a:rPr lang="en-US" sz="4600" dirty="0" err="1" smtClean="0">
                <a:solidFill>
                  <a:schemeClr val="accent3"/>
                </a:solidFill>
                <a:sym typeface="Wingdings"/>
              </a:rPr>
              <a:t></a:t>
            </a:r>
            <a:endParaRPr lang="es-ES_tradnl" sz="4600" dirty="0">
              <a:solidFill>
                <a:schemeClr val="accent3"/>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rand_2D.gif"/>
          <p:cNvPicPr>
            <a:picLocks noGrp="1" noChangeAspect="1"/>
          </p:cNvPicPr>
          <p:nvPr>
            <p:ph idx="1"/>
          </p:nvPr>
        </p:nvPicPr>
        <p:blipFill>
          <a:blip r:embed="rId3"/>
          <a:srcRect l="-72102" r="-72102"/>
          <a:stretch>
            <a:fillRect/>
          </a:stretch>
        </p:blipFill>
        <p:spPr/>
      </p:pic>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t> </a:t>
            </a:r>
            <a:endParaRPr lang="es-ES_tradnl" dirty="0"/>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Questions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187394" name="Picture 2"/>
          <p:cNvPicPr>
            <a:picLocks noChangeAspect="1" noChangeArrowheads="1"/>
          </p:cNvPicPr>
          <p:nvPr/>
        </p:nvPicPr>
        <p:blipFill>
          <a:blip r:embed="rId4"/>
          <a:srcRect/>
          <a:stretch>
            <a:fillRect/>
          </a:stretch>
        </p:blipFill>
        <p:spPr bwMode="auto">
          <a:xfrm>
            <a:off x="2562852" y="2024685"/>
            <a:ext cx="4314320" cy="43143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834640"/>
            <a:ext cx="7581901" cy="1653988"/>
          </a:xfrm>
        </p:spPr>
        <p:txBody>
          <a:bodyPr>
            <a:normAutofit fontScale="90000"/>
          </a:bodyPr>
          <a:lstStyle/>
          <a:p>
            <a:pPr algn="l"/>
            <a:r>
              <a:rPr lang="es-ES_tradnl" dirty="0" err="1" smtClean="0">
                <a:solidFill>
                  <a:schemeClr val="bg1"/>
                </a:solidFill>
                <a:effectLst/>
              </a:rPr>
              <a:t>What</a:t>
            </a:r>
            <a:r>
              <a:rPr lang="es-ES_tradnl" dirty="0" smtClean="0">
                <a:solidFill>
                  <a:schemeClr val="bg1"/>
                </a:solidFill>
                <a:effectLst/>
              </a:rPr>
              <a:t> are bacteria?</a:t>
            </a:r>
            <a:br>
              <a:rPr lang="es-ES_tradnl" dirty="0" smtClean="0">
                <a:solidFill>
                  <a:schemeClr val="bg1"/>
                </a:solidFill>
                <a:effectLst/>
              </a:rPr>
            </a:br>
            <a:r>
              <a:rPr lang="es-ES_tradnl" dirty="0" smtClean="0">
                <a:solidFill>
                  <a:schemeClr val="bg1"/>
                </a:solidFill>
                <a:effectLst/>
              </a:rPr>
              <a:t> (</a:t>
            </a:r>
            <a:r>
              <a:rPr lang="es-ES_tradnl" dirty="0" err="1" smtClean="0">
                <a:solidFill>
                  <a:schemeClr val="bg1"/>
                </a:solidFill>
                <a:effectLst/>
              </a:rPr>
              <a:t>why</a:t>
            </a:r>
            <a:r>
              <a:rPr lang="es-ES_tradnl" dirty="0" smtClean="0">
                <a:solidFill>
                  <a:schemeClr val="bg1"/>
                </a:solidFill>
                <a:effectLst/>
              </a:rPr>
              <a:t> do </a:t>
            </a:r>
            <a:br>
              <a:rPr lang="es-ES_tradnl" dirty="0" smtClean="0">
                <a:solidFill>
                  <a:schemeClr val="bg1"/>
                </a:solidFill>
                <a:effectLst/>
              </a:rPr>
            </a:br>
            <a:r>
              <a:rPr lang="es-ES_tradnl" dirty="0" err="1" smtClean="0">
                <a:solidFill>
                  <a:schemeClr val="bg1"/>
                </a:solidFill>
                <a:effectLst/>
              </a:rPr>
              <a:t>they</a:t>
            </a:r>
            <a:r>
              <a:rPr lang="es-ES_tradnl" dirty="0" smtClean="0">
                <a:solidFill>
                  <a:schemeClr val="bg1"/>
                </a:solidFill>
                <a:effectLst/>
              </a:rPr>
              <a:t> </a:t>
            </a:r>
            <a:r>
              <a:rPr lang="es-ES_tradnl" dirty="0" err="1" smtClean="0">
                <a:solidFill>
                  <a:schemeClr val="bg1"/>
                </a:solidFill>
                <a:effectLst/>
              </a:rPr>
              <a:t>need</a:t>
            </a:r>
            <a:r>
              <a:rPr lang="es-ES_tradnl" dirty="0" smtClean="0">
                <a:solidFill>
                  <a:schemeClr val="bg1"/>
                </a:solidFill>
                <a:effectLst/>
              </a:rPr>
              <a:t> </a:t>
            </a:r>
            <a:br>
              <a:rPr lang="es-ES_tradnl" dirty="0" smtClean="0">
                <a:solidFill>
                  <a:schemeClr val="bg1"/>
                </a:solidFill>
                <a:effectLst/>
              </a:rPr>
            </a:br>
            <a:r>
              <a:rPr lang="es-ES_tradnl" dirty="0" err="1" smtClean="0">
                <a:solidFill>
                  <a:schemeClr val="bg1"/>
                </a:solidFill>
                <a:effectLst/>
              </a:rPr>
              <a:t>motors</a:t>
            </a:r>
            <a:r>
              <a:rPr lang="es-ES_tradnl" dirty="0" smtClean="0">
                <a:solidFill>
                  <a:schemeClr val="bg1"/>
                </a:solidFill>
                <a:effectLst/>
              </a:rPr>
              <a:t>?)</a:t>
            </a:r>
            <a:endParaRPr lang="es-ES_tradnl"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14338" name="Picture 2"/>
          <p:cNvPicPr>
            <a:picLocks noChangeAspect="1" noChangeArrowheads="1"/>
          </p:cNvPicPr>
          <p:nvPr/>
        </p:nvPicPr>
        <p:blipFill>
          <a:blip r:embed="rId3"/>
          <a:srcRect/>
          <a:stretch>
            <a:fillRect/>
          </a:stretch>
        </p:blipFill>
        <p:spPr bwMode="auto">
          <a:xfrm>
            <a:off x="4089502" y="3021183"/>
            <a:ext cx="4271861" cy="3477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3396574"/>
            <a:ext cx="7581901" cy="1653988"/>
          </a:xfrm>
        </p:spPr>
        <p:txBody>
          <a:bodyPr>
            <a:normAutofit fontScale="90000"/>
          </a:bodyPr>
          <a:lstStyle/>
          <a:p>
            <a:r>
              <a:rPr lang="es-ES_tradnl" dirty="0" err="1" smtClean="0">
                <a:solidFill>
                  <a:schemeClr val="bg1"/>
                </a:solidFill>
                <a:effectLst/>
              </a:rPr>
              <a:t>Why</a:t>
            </a:r>
            <a:r>
              <a:rPr lang="es-ES_tradnl" dirty="0" smtClean="0">
                <a:solidFill>
                  <a:schemeClr val="bg1"/>
                </a:solidFill>
                <a:effectLst/>
              </a:rPr>
              <a:t> </a:t>
            </a:r>
            <a:r>
              <a:rPr lang="es-ES_tradnl" dirty="0" err="1" smtClean="0">
                <a:solidFill>
                  <a:schemeClr val="bg1"/>
                </a:solidFill>
                <a:effectLst/>
              </a:rPr>
              <a:t>does</a:t>
            </a:r>
            <a:r>
              <a:rPr lang="es-ES_tradnl" dirty="0" smtClean="0">
                <a:solidFill>
                  <a:schemeClr val="bg1"/>
                </a:solidFill>
                <a:effectLst/>
              </a:rPr>
              <a:t> a </a:t>
            </a:r>
            <a:r>
              <a:rPr lang="es-ES_tradnl" dirty="0" err="1" smtClean="0">
                <a:solidFill>
                  <a:schemeClr val="bg1"/>
                </a:solidFill>
                <a:effectLst/>
              </a:rPr>
              <a:t>bacterium</a:t>
            </a:r>
            <a:r>
              <a:rPr lang="es-ES_tradnl" dirty="0" smtClean="0">
                <a:solidFill>
                  <a:schemeClr val="bg1"/>
                </a:solidFill>
                <a:effectLst/>
              </a:rPr>
              <a:t> </a:t>
            </a:r>
            <a:r>
              <a:rPr lang="es-ES_tradnl" dirty="0" err="1" smtClean="0">
                <a:solidFill>
                  <a:schemeClr val="bg1"/>
                </a:solidFill>
                <a:effectLst/>
              </a:rPr>
              <a:t>need</a:t>
            </a:r>
            <a:r>
              <a:rPr lang="es-ES_tradnl" dirty="0" smtClean="0">
                <a:solidFill>
                  <a:schemeClr val="bg1"/>
                </a:solidFill>
                <a:effectLst/>
              </a:rPr>
              <a:t> </a:t>
            </a:r>
            <a:r>
              <a:rPr lang="es-ES_tradnl" dirty="0" err="1" smtClean="0">
                <a:solidFill>
                  <a:schemeClr val="bg1"/>
                </a:solidFill>
                <a:effectLst/>
              </a:rPr>
              <a:t>to</a:t>
            </a:r>
            <a:r>
              <a:rPr lang="es-ES_tradnl" dirty="0" smtClean="0">
                <a:solidFill>
                  <a:schemeClr val="bg1"/>
                </a:solidFill>
                <a:effectLst/>
              </a:rPr>
              <a:t> </a:t>
            </a:r>
            <a:r>
              <a:rPr lang="es-ES_tradnl" dirty="0" err="1" smtClean="0">
                <a:solidFill>
                  <a:schemeClr val="bg1"/>
                </a:solidFill>
                <a:effectLst/>
              </a:rPr>
              <a:t>move</a:t>
            </a:r>
            <a:r>
              <a:rPr lang="es-ES_tradnl" dirty="0" smtClean="0">
                <a:solidFill>
                  <a:schemeClr val="bg1"/>
                </a:solidFill>
                <a:effectLst/>
              </a:rPr>
              <a:t>?</a:t>
            </a:r>
            <a:endParaRPr lang="es-ES_tradnl"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515770"/>
            <a:ext cx="7581901" cy="1653988"/>
          </a:xfrm>
        </p:spPr>
        <p:txBody>
          <a:bodyPr>
            <a:normAutofit fontScale="90000"/>
          </a:bodyPr>
          <a:lstStyle/>
          <a:p>
            <a:r>
              <a:rPr lang="es-ES_tradnl" dirty="0" err="1" smtClean="0">
                <a:solidFill>
                  <a:schemeClr val="bg1"/>
                </a:solidFill>
                <a:effectLst/>
              </a:rPr>
              <a:t>Chemical</a:t>
            </a:r>
            <a:r>
              <a:rPr lang="es-ES_tradnl" dirty="0" smtClean="0">
                <a:solidFill>
                  <a:schemeClr val="bg1"/>
                </a:solidFill>
                <a:effectLst/>
              </a:rPr>
              <a:t> </a:t>
            </a:r>
            <a:r>
              <a:rPr lang="es-ES_tradnl" dirty="0" err="1" smtClean="0">
                <a:solidFill>
                  <a:schemeClr val="bg1"/>
                </a:solidFill>
                <a:effectLst/>
              </a:rPr>
              <a:t>concentration</a:t>
            </a:r>
            <a:r>
              <a:rPr lang="es-ES_tradnl" dirty="0" smtClean="0">
                <a:solidFill>
                  <a:schemeClr val="bg1"/>
                </a:solidFill>
                <a:effectLst/>
              </a:rPr>
              <a:t> </a:t>
            </a:r>
            <a:r>
              <a:rPr lang="es-ES_tradnl" dirty="0" err="1" smtClean="0">
                <a:solidFill>
                  <a:schemeClr val="bg1"/>
                </a:solidFill>
                <a:effectLst/>
              </a:rPr>
              <a:t>gradients</a:t>
            </a:r>
            <a:endParaRPr lang="es-ES_tradnl"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6" name="Rounded Rectangle 5"/>
          <p:cNvSpPr/>
          <p:nvPr/>
        </p:nvSpPr>
        <p:spPr>
          <a:xfrm>
            <a:off x="2718520" y="4414915"/>
            <a:ext cx="3819818" cy="1756045"/>
          </a:xfrm>
          <a:prstGeom prst="roundRect">
            <a:avLst/>
          </a:prstGeom>
          <a:gradFill flip="none" rotWithShape="1">
            <a:gsLst>
              <a:gs pos="0">
                <a:schemeClr val="accent4"/>
              </a:gs>
              <a:gs pos="100000">
                <a:schemeClr val="accent3">
                  <a:lumMod val="60000"/>
                  <a:lumOff val="4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515770"/>
            <a:ext cx="7581901" cy="1653988"/>
          </a:xfrm>
        </p:spPr>
        <p:txBody>
          <a:bodyPr>
            <a:normAutofit/>
          </a:bodyPr>
          <a:lstStyle/>
          <a:p>
            <a:r>
              <a:rPr lang="es-ES_tradnl" dirty="0" err="1" smtClean="0">
                <a:solidFill>
                  <a:schemeClr val="bg1"/>
                </a:solidFill>
                <a:effectLst/>
              </a:rPr>
              <a:t>Chemo</a:t>
            </a:r>
            <a:r>
              <a:rPr lang="es-ES_tradnl" dirty="0" smtClean="0">
                <a:solidFill>
                  <a:schemeClr val="bg1"/>
                </a:solidFill>
                <a:effectLst/>
              </a:rPr>
              <a:t>  +  taxis</a:t>
            </a:r>
            <a:endParaRPr lang="es-ES_tradnl"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Chemotaxis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what</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is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it</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515770"/>
            <a:ext cx="7581901" cy="1653988"/>
          </a:xfrm>
        </p:spPr>
        <p:txBody>
          <a:bodyPr>
            <a:normAutofit/>
          </a:bodyPr>
          <a:lstStyle/>
          <a:p>
            <a:r>
              <a:rPr lang="es-ES_tradnl" dirty="0" err="1" smtClean="0">
                <a:solidFill>
                  <a:schemeClr val="accent2">
                    <a:lumMod val="75000"/>
                  </a:schemeClr>
                </a:solidFill>
                <a:effectLst/>
              </a:rPr>
              <a:t>Chemo</a:t>
            </a:r>
            <a:r>
              <a:rPr lang="es-ES_tradnl" dirty="0" smtClean="0">
                <a:solidFill>
                  <a:schemeClr val="accent2">
                    <a:lumMod val="75000"/>
                  </a:schemeClr>
                </a:solidFill>
                <a:effectLst/>
              </a:rPr>
              <a:t>  </a:t>
            </a:r>
            <a:r>
              <a:rPr lang="es-ES_tradnl" dirty="0" smtClean="0">
                <a:solidFill>
                  <a:schemeClr val="bg1"/>
                </a:solidFill>
                <a:effectLst/>
              </a:rPr>
              <a:t>+  </a:t>
            </a:r>
            <a:r>
              <a:rPr lang="es-ES_tradnl" dirty="0" smtClean="0">
                <a:solidFill>
                  <a:schemeClr val="accent5"/>
                </a:solidFill>
                <a:effectLst/>
              </a:rPr>
              <a:t>taxis</a:t>
            </a:r>
            <a:endParaRPr lang="es-ES_tradnl" dirty="0">
              <a:solidFill>
                <a:schemeClr val="accent5"/>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Chemotaxis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what</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is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it</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6" name="Title 1"/>
          <p:cNvSpPr txBox="1">
            <a:spLocks/>
          </p:cNvSpPr>
          <p:nvPr/>
        </p:nvSpPr>
        <p:spPr>
          <a:xfrm>
            <a:off x="920916" y="3909896"/>
            <a:ext cx="7581901" cy="1926127"/>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7143" b="1" i="0" u="none" strike="noStrike" kern="1200" cap="none" spc="0" normalizeH="0" baseline="0" noProof="0" dirty="0" smtClean="0">
                <a:ln>
                  <a:noFill/>
                </a:ln>
                <a:solidFill>
                  <a:srgbClr val="77AF13"/>
                </a:solidFill>
                <a:effectLst/>
                <a:uLnTx/>
                <a:uFillTx/>
                <a:latin typeface="+mj-lt"/>
                <a:ea typeface="+mj-ea"/>
                <a:cs typeface="+mj-cs"/>
              </a:rPr>
              <a:t>Chemicals </a:t>
            </a:r>
            <a:r>
              <a:rPr kumimoji="0" lang="es-ES_tradnl" sz="7143" b="1" i="0" u="none" strike="noStrike" kern="1200" cap="none" spc="0" normalizeH="0" baseline="0" noProof="0" dirty="0" smtClean="0">
                <a:ln>
                  <a:noFill/>
                </a:ln>
                <a:solidFill>
                  <a:schemeClr val="bg1"/>
                </a:solidFill>
                <a:effectLst/>
                <a:uLnTx/>
                <a:uFillTx/>
                <a:latin typeface="+mj-lt"/>
                <a:ea typeface="+mj-ea"/>
                <a:cs typeface="+mj-cs"/>
              </a:rPr>
              <a:t>+  </a:t>
            </a:r>
            <a:r>
              <a:rPr kumimoji="0" lang="es-ES_tradnl" sz="7143" b="1" i="0" u="none" strike="noStrike" kern="1200" cap="none" spc="0" normalizeH="0" baseline="0" noProof="0" dirty="0" err="1" smtClean="0">
                <a:ln>
                  <a:noFill/>
                </a:ln>
                <a:solidFill>
                  <a:srgbClr val="E26F08"/>
                </a:solidFill>
                <a:effectLst/>
                <a:uLnTx/>
                <a:uFillTx/>
                <a:latin typeface="+mj-lt"/>
                <a:ea typeface="+mj-ea"/>
                <a:cs typeface="+mj-cs"/>
              </a:rPr>
              <a:t>moving</a:t>
            </a:r>
            <a:endParaRPr kumimoji="0" lang="es-ES_tradnl" sz="7143" b="1" i="0" u="none" strike="noStrike" kern="1200" cap="none" spc="0" normalizeH="0" baseline="0" noProof="0" dirty="0" smtClean="0">
              <a:ln>
                <a:noFill/>
              </a:ln>
              <a:solidFill>
                <a:srgbClr val="E26F08"/>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es-ES_tradnl" sz="5600" b="1" dirty="0" smtClean="0">
              <a:solidFill>
                <a:schemeClr val="bg1"/>
              </a:solidFill>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bg1"/>
                </a:solidFill>
                <a:effectLst/>
                <a:uLnTx/>
                <a:uFillTx/>
                <a:latin typeface="+mj-lt"/>
                <a:ea typeface="+mj-ea"/>
                <a:cs typeface="+mj-cs"/>
              </a:rPr>
              <a:t>Moving</a:t>
            </a:r>
            <a:r>
              <a:rPr kumimoji="0" lang="es-ES_tradnl" sz="5600" b="1" i="0" u="none" strike="noStrike" kern="1200" cap="none" spc="0" normalizeH="0" baseline="0" noProof="0" dirty="0" smtClean="0">
                <a:ln>
                  <a:noFill/>
                </a:ln>
                <a:solidFill>
                  <a:schemeClr val="bg1"/>
                </a:solidFill>
                <a:effectLst/>
                <a:uLnTx/>
                <a:uFillTx/>
                <a:latin typeface="+mj-lt"/>
                <a:ea typeface="+mj-ea"/>
                <a:cs typeface="+mj-cs"/>
              </a:rPr>
              <a:t> in response </a:t>
            </a:r>
            <a:r>
              <a:rPr kumimoji="0" lang="es-ES_tradnl" sz="5600" b="1" i="0" u="none" strike="noStrike" kern="1200" cap="none" spc="0" normalizeH="0" baseline="0" noProof="0" dirty="0" err="1" smtClean="0">
                <a:ln>
                  <a:noFill/>
                </a:ln>
                <a:solidFill>
                  <a:schemeClr val="bg1"/>
                </a:solidFill>
                <a:effectLst/>
                <a:uLnTx/>
                <a:uFillTx/>
                <a:latin typeface="+mj-lt"/>
                <a:ea typeface="+mj-ea"/>
                <a:cs typeface="+mj-cs"/>
              </a:rPr>
              <a:t>to</a:t>
            </a:r>
            <a:r>
              <a:rPr kumimoji="0" lang="es-ES_tradnl" sz="5600" b="1" i="0" u="none" strike="noStrike" kern="1200" cap="none" spc="0" normalizeH="0" baseline="0" noProof="0" dirty="0" smtClean="0">
                <a:ln>
                  <a:noFill/>
                </a:ln>
                <a:solidFill>
                  <a:schemeClr val="bg1"/>
                </a:solidFill>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bg1"/>
                </a:solidFill>
                <a:effectLst/>
                <a:uLnTx/>
                <a:uFillTx/>
                <a:latin typeface="+mj-lt"/>
                <a:ea typeface="+mj-ea"/>
                <a:cs typeface="+mj-cs"/>
              </a:rPr>
              <a:t>chemicals</a:t>
            </a:r>
            <a:r>
              <a:rPr kumimoji="0" lang="es-ES_tradnl" sz="5600" b="1" i="0" u="none" strike="noStrike" kern="1200" cap="none" spc="0" normalizeH="0" baseline="0" noProof="0" dirty="0" smtClean="0">
                <a:ln>
                  <a:noFill/>
                </a:ln>
                <a:solidFill>
                  <a:schemeClr val="bg1"/>
                </a:solidFill>
                <a:effectLst/>
                <a:uLnTx/>
                <a:uFillTx/>
                <a:latin typeface="+mj-lt"/>
                <a:ea typeface="+mj-ea"/>
                <a:cs typeface="+mj-cs"/>
              </a:rPr>
              <a:t>!</a:t>
            </a:r>
            <a:endParaRPr kumimoji="0" lang="es-ES_tradnl" sz="5600" b="1"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515770"/>
            <a:ext cx="7581901" cy="1653988"/>
          </a:xfrm>
        </p:spPr>
        <p:txBody>
          <a:bodyPr>
            <a:normAutofit/>
          </a:bodyPr>
          <a:lstStyle/>
          <a:p>
            <a:r>
              <a:rPr lang="es-ES_tradnl" dirty="0" err="1" smtClean="0">
                <a:solidFill>
                  <a:schemeClr val="accent2">
                    <a:lumMod val="75000"/>
                  </a:schemeClr>
                </a:solidFill>
                <a:effectLst/>
              </a:rPr>
              <a:t>Chemo</a:t>
            </a:r>
            <a:r>
              <a:rPr lang="es-ES_tradnl" dirty="0" smtClean="0">
                <a:solidFill>
                  <a:schemeClr val="accent2">
                    <a:lumMod val="75000"/>
                  </a:schemeClr>
                </a:solidFill>
                <a:effectLst/>
              </a:rPr>
              <a:t>  </a:t>
            </a:r>
            <a:r>
              <a:rPr lang="es-ES_tradnl" dirty="0" smtClean="0">
                <a:solidFill>
                  <a:schemeClr val="bg1"/>
                </a:solidFill>
                <a:effectLst/>
              </a:rPr>
              <a:t>+  </a:t>
            </a:r>
            <a:r>
              <a:rPr lang="es-ES_tradnl" dirty="0" smtClean="0">
                <a:solidFill>
                  <a:schemeClr val="accent5"/>
                </a:solidFill>
                <a:effectLst/>
              </a:rPr>
              <a:t>taxis</a:t>
            </a:r>
            <a:endParaRPr lang="es-ES_tradnl" dirty="0">
              <a:solidFill>
                <a:schemeClr val="accent5"/>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Chemotaxis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what</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is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it</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sp>
        <p:nvSpPr>
          <p:cNvPr id="6" name="Title 1"/>
          <p:cNvSpPr txBox="1">
            <a:spLocks/>
          </p:cNvSpPr>
          <p:nvPr/>
        </p:nvSpPr>
        <p:spPr>
          <a:xfrm>
            <a:off x="920916" y="3909896"/>
            <a:ext cx="7581901" cy="1926127"/>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7143" b="1" i="0" u="none" strike="noStrike" kern="1200" cap="none" spc="0" normalizeH="0" baseline="0" noProof="0" dirty="0" smtClean="0">
                <a:ln>
                  <a:noFill/>
                </a:ln>
                <a:solidFill>
                  <a:srgbClr val="77AF13"/>
                </a:solidFill>
                <a:effectLst/>
                <a:uLnTx/>
                <a:uFillTx/>
                <a:latin typeface="+mj-lt"/>
                <a:ea typeface="+mj-ea"/>
                <a:cs typeface="+mj-cs"/>
              </a:rPr>
              <a:t>Chemicals </a:t>
            </a:r>
            <a:r>
              <a:rPr kumimoji="0" lang="es-ES_tradnl" sz="7143" b="1" i="0" u="none" strike="noStrike" kern="1200" cap="none" spc="0" normalizeH="0" baseline="0" noProof="0" dirty="0" smtClean="0">
                <a:ln>
                  <a:noFill/>
                </a:ln>
                <a:solidFill>
                  <a:schemeClr val="bg1"/>
                </a:solidFill>
                <a:effectLst/>
                <a:uLnTx/>
                <a:uFillTx/>
                <a:latin typeface="+mj-lt"/>
                <a:ea typeface="+mj-ea"/>
                <a:cs typeface="+mj-cs"/>
              </a:rPr>
              <a:t>+  </a:t>
            </a:r>
            <a:r>
              <a:rPr kumimoji="0" lang="es-ES_tradnl" sz="7143" b="1" i="0" u="none" strike="noStrike" kern="1200" cap="none" spc="0" normalizeH="0" baseline="0" noProof="0" dirty="0" err="1" smtClean="0">
                <a:ln>
                  <a:noFill/>
                </a:ln>
                <a:solidFill>
                  <a:srgbClr val="E26F08"/>
                </a:solidFill>
                <a:effectLst/>
                <a:uLnTx/>
                <a:uFillTx/>
                <a:latin typeface="+mj-lt"/>
                <a:ea typeface="+mj-ea"/>
                <a:cs typeface="+mj-cs"/>
              </a:rPr>
              <a:t>moving</a:t>
            </a:r>
            <a:endParaRPr kumimoji="0" lang="es-ES_tradnl" sz="7143" b="1" i="0" u="none" strike="noStrike" kern="1200" cap="none" spc="0" normalizeH="0" baseline="0" noProof="0" dirty="0" smtClean="0">
              <a:ln>
                <a:noFill/>
              </a:ln>
              <a:solidFill>
                <a:srgbClr val="E26F08"/>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es-ES_tradnl" sz="5600" b="1" dirty="0" smtClean="0">
              <a:solidFill>
                <a:schemeClr val="bg1"/>
              </a:solidFill>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bg1"/>
                </a:solidFill>
                <a:effectLst/>
                <a:uLnTx/>
                <a:uFillTx/>
                <a:latin typeface="+mj-lt"/>
                <a:ea typeface="+mj-ea"/>
                <a:cs typeface="+mj-cs"/>
              </a:rPr>
              <a:t>Moving</a:t>
            </a:r>
            <a:r>
              <a:rPr kumimoji="0" lang="es-ES_tradnl" sz="5600" b="1" i="0" u="none" strike="noStrike" kern="1200" cap="none" spc="0" normalizeH="0" baseline="0" noProof="0" dirty="0" smtClean="0">
                <a:ln>
                  <a:noFill/>
                </a:ln>
                <a:solidFill>
                  <a:schemeClr val="bg1"/>
                </a:solidFill>
                <a:effectLst/>
                <a:uLnTx/>
                <a:uFillTx/>
                <a:latin typeface="+mj-lt"/>
                <a:ea typeface="+mj-ea"/>
                <a:cs typeface="+mj-cs"/>
              </a:rPr>
              <a:t> in response </a:t>
            </a:r>
            <a:r>
              <a:rPr kumimoji="0" lang="es-ES_tradnl" sz="5600" b="1" i="0" u="none" strike="noStrike" kern="1200" cap="none" spc="0" normalizeH="0" baseline="0" noProof="0" dirty="0" err="1" smtClean="0">
                <a:ln>
                  <a:noFill/>
                </a:ln>
                <a:solidFill>
                  <a:schemeClr val="bg1"/>
                </a:solidFill>
                <a:effectLst/>
                <a:uLnTx/>
                <a:uFillTx/>
                <a:latin typeface="+mj-lt"/>
                <a:ea typeface="+mj-ea"/>
                <a:cs typeface="+mj-cs"/>
              </a:rPr>
              <a:t>to</a:t>
            </a:r>
            <a:r>
              <a:rPr kumimoji="0" lang="es-ES_tradnl" sz="5600" b="1" i="0" u="none" strike="noStrike" kern="1200" cap="none" spc="0" normalizeH="0" baseline="0" noProof="0" dirty="0" smtClean="0">
                <a:ln>
                  <a:noFill/>
                </a:ln>
                <a:solidFill>
                  <a:schemeClr val="bg1"/>
                </a:solidFill>
                <a:effectLst/>
                <a:uLnTx/>
                <a:uFillTx/>
                <a:latin typeface="+mj-lt"/>
                <a:ea typeface="+mj-ea"/>
                <a:cs typeface="+mj-cs"/>
              </a:rPr>
              <a:t> </a:t>
            </a:r>
            <a:r>
              <a:rPr kumimoji="0" lang="es-ES_tradnl" sz="5600" b="1" i="0" u="none" strike="noStrike" kern="1200" cap="none" spc="0" normalizeH="0" baseline="0" noProof="0" dirty="0" err="1" smtClean="0">
                <a:ln>
                  <a:noFill/>
                </a:ln>
                <a:solidFill>
                  <a:schemeClr val="bg1"/>
                </a:solidFill>
                <a:effectLst/>
                <a:uLnTx/>
                <a:uFillTx/>
                <a:latin typeface="+mj-lt"/>
                <a:ea typeface="+mj-ea"/>
                <a:cs typeface="+mj-cs"/>
              </a:rPr>
              <a:t>chemicals</a:t>
            </a:r>
            <a:r>
              <a:rPr kumimoji="0" lang="es-ES_tradnl" sz="5600" b="1" i="0" u="none" strike="noStrike" kern="1200" cap="none" spc="0" normalizeH="0" baseline="0" noProof="0" dirty="0" smtClean="0">
                <a:ln>
                  <a:noFill/>
                </a:ln>
                <a:solidFill>
                  <a:schemeClr val="bg1"/>
                </a:solidFill>
                <a:effectLst/>
                <a:uLnTx/>
                <a:uFillTx/>
                <a:latin typeface="+mj-lt"/>
                <a:ea typeface="+mj-ea"/>
                <a:cs typeface="+mj-cs"/>
              </a:rPr>
              <a:t>!</a:t>
            </a:r>
            <a:endParaRPr kumimoji="0" lang="es-ES_tradnl" sz="5600" b="1"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a:p>
        </p:txBody>
      </p:sp>
      <p:sp>
        <p:nvSpPr>
          <p:cNvPr id="4" name="Rectangle 3"/>
          <p:cNvSpPr/>
          <p:nvPr/>
        </p:nvSpPr>
        <p:spPr>
          <a:xfrm>
            <a:off x="561187" y="1882588"/>
            <a:ext cx="7941630" cy="4615770"/>
          </a:xfrm>
          <a:prstGeom prst="rect">
            <a:avLst/>
          </a:prstGeom>
          <a:gradFill flip="none" rotWithShape="1">
            <a:gsLst>
              <a:gs pos="0">
                <a:schemeClr val="tx1"/>
              </a:gs>
              <a:gs pos="100000">
                <a:schemeClr val="tx1">
                  <a:lumMod val="75000"/>
                </a:schemeClr>
              </a:gs>
            </a:gsLst>
            <a:lin ang="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2" name="Title 1"/>
          <p:cNvSpPr>
            <a:spLocks noGrp="1"/>
          </p:cNvSpPr>
          <p:nvPr>
            <p:ph type="title"/>
          </p:nvPr>
        </p:nvSpPr>
        <p:spPr>
          <a:xfrm>
            <a:off x="779462" y="2576352"/>
            <a:ext cx="7581901" cy="1653988"/>
          </a:xfrm>
        </p:spPr>
        <p:txBody>
          <a:bodyPr>
            <a:normAutofit fontScale="90000"/>
          </a:bodyPr>
          <a:lstStyle/>
          <a:p>
            <a:pPr algn="l"/>
            <a:r>
              <a:rPr lang="es-ES_tradnl" dirty="0" err="1" smtClean="0">
                <a:solidFill>
                  <a:schemeClr val="bg1"/>
                </a:solidFill>
                <a:effectLst/>
              </a:rPr>
              <a:t>Anatomy</a:t>
            </a:r>
            <a:r>
              <a:rPr lang="es-ES_tradnl" dirty="0" smtClean="0">
                <a:solidFill>
                  <a:schemeClr val="bg1"/>
                </a:solidFill>
                <a:effectLst/>
              </a:rPr>
              <a:t> </a:t>
            </a:r>
            <a:r>
              <a:rPr lang="es-ES_tradnl" dirty="0" err="1" smtClean="0">
                <a:solidFill>
                  <a:schemeClr val="bg1"/>
                </a:solidFill>
                <a:effectLst/>
              </a:rPr>
              <a:t>of</a:t>
            </a:r>
            <a:r>
              <a:rPr lang="es-ES_tradnl" dirty="0" smtClean="0">
                <a:solidFill>
                  <a:schemeClr val="bg1"/>
                </a:solidFill>
                <a:effectLst/>
              </a:rPr>
              <a:t> a</a:t>
            </a:r>
            <a:br>
              <a:rPr lang="es-ES_tradnl" dirty="0" smtClean="0">
                <a:solidFill>
                  <a:schemeClr val="bg1"/>
                </a:solidFill>
                <a:effectLst/>
              </a:rPr>
            </a:br>
            <a:r>
              <a:rPr lang="es-ES_tradnl" dirty="0" smtClean="0">
                <a:solidFill>
                  <a:schemeClr val="bg1"/>
                </a:solidFill>
                <a:effectLst/>
              </a:rPr>
              <a:t> </a:t>
            </a:r>
            <a:r>
              <a:rPr lang="es-ES_tradnl" dirty="0" err="1" smtClean="0">
                <a:solidFill>
                  <a:schemeClr val="bg1"/>
                </a:solidFill>
                <a:effectLst/>
              </a:rPr>
              <a:t>bacterium</a:t>
            </a:r>
            <a:endParaRPr lang="es-ES_tradnl" dirty="0">
              <a:solidFill>
                <a:schemeClr val="bg1"/>
              </a:solidFill>
              <a:effectLst/>
            </a:endParaRPr>
          </a:p>
        </p:txBody>
      </p:sp>
      <p:sp>
        <p:nvSpPr>
          <p:cNvPr id="5" name="Title 1"/>
          <p:cNvSpPr txBox="1">
            <a:spLocks/>
          </p:cNvSpPr>
          <p:nvPr/>
        </p:nvSpPr>
        <p:spPr>
          <a:xfrm>
            <a:off x="471880" y="107577"/>
            <a:ext cx="8189670" cy="165398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5600" b="1" i="0" u="none" strike="noStrike" kern="1200" cap="none" spc="0" normalizeH="0" baseline="0" noProof="0" dirty="0" err="1"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Let’s</a:t>
            </a:r>
            <a:r>
              <a:rPr kumimoji="0" lang="es-ES_tradnl" sz="5600" b="1" i="0" u="none" strike="noStrike" kern="1200" cap="none" spc="0" normalizeH="0" baseline="0" noProof="0" dirty="0" smtClean="0">
                <a:ln>
                  <a:noFill/>
                </a:ln>
                <a:solidFill>
                  <a:schemeClr val="tx1"/>
                </a:solidFill>
                <a:effectLst>
                  <a:outerShdw blurRad="101600" dist="63500" dir="2700000" algn="tl" rotWithShape="0">
                    <a:prstClr val="black">
                      <a:alpha val="75000"/>
                    </a:prstClr>
                  </a:outerShdw>
                </a:effectLst>
                <a:uLnTx/>
                <a:uFillTx/>
                <a:latin typeface="+mj-lt"/>
                <a:ea typeface="+mj-ea"/>
                <a:cs typeface="+mj-cs"/>
              </a:rPr>
              <a:t> </a:t>
            </a:r>
            <a:r>
              <a:rPr lang="es-ES_tradnl" sz="5600" b="1" dirty="0" smtClean="0">
                <a:effectLst>
                  <a:outerShdw blurRad="101600" dist="63500" dir="2700000" algn="tl" rotWithShape="0">
                    <a:prstClr val="black">
                      <a:alpha val="75000"/>
                    </a:prstClr>
                  </a:outerShdw>
                </a:effectLst>
                <a:latin typeface="+mj-lt"/>
                <a:ea typeface="+mj-ea"/>
                <a:cs typeface="+mj-cs"/>
              </a:rPr>
              <a:t>Talk </a:t>
            </a:r>
            <a:r>
              <a:rPr lang="es-ES_tradnl" sz="5600" b="1" dirty="0" err="1" smtClean="0">
                <a:effectLst>
                  <a:outerShdw blurRad="101600" dist="63500" dir="2700000" algn="tl" rotWithShape="0">
                    <a:prstClr val="black">
                      <a:alpha val="75000"/>
                    </a:prstClr>
                  </a:outerShdw>
                </a:effectLst>
                <a:latin typeface="+mj-lt"/>
                <a:ea typeface="+mj-ea"/>
                <a:cs typeface="+mj-cs"/>
              </a:rPr>
              <a:t>About</a:t>
            </a:r>
            <a:r>
              <a:rPr lang="es-ES_tradnl" sz="5600" b="1" dirty="0" smtClean="0">
                <a:effectLst>
                  <a:outerShdw blurRad="101600" dist="63500" dir="2700000" algn="tl" rotWithShape="0">
                    <a:prstClr val="black">
                      <a:alpha val="75000"/>
                    </a:prstClr>
                  </a:outerShdw>
                </a:effectLst>
                <a:latin typeface="+mj-lt"/>
                <a:ea typeface="+mj-ea"/>
                <a:cs typeface="+mj-cs"/>
              </a:rPr>
              <a:t> Bacteria</a:t>
            </a:r>
            <a:endParaRPr kumimoji="0" lang="es-ES_tradnl" sz="5600" b="1" i="0" u="none" strike="noStrike" kern="1200" cap="none" spc="0" normalizeH="0" baseline="0" noProof="0" dirty="0">
              <a:ln>
                <a:noFill/>
              </a:ln>
              <a:solidFill>
                <a:schemeClr val="tx1"/>
              </a:solidFill>
              <a:effectLst>
                <a:outerShdw blurRad="101600" dist="63500" dir="2700000" algn="tl" rotWithShape="0">
                  <a:prstClr val="black">
                    <a:alpha val="75000"/>
                  </a:prstClr>
                </a:outerShdw>
              </a:effectLst>
              <a:uLnTx/>
              <a:uFillTx/>
              <a:latin typeface="+mj-lt"/>
              <a:ea typeface="+mj-ea"/>
              <a:cs typeface="+mj-cs"/>
            </a:endParaRPr>
          </a:p>
        </p:txBody>
      </p:sp>
      <p:pic>
        <p:nvPicPr>
          <p:cNvPr id="14338" name="Picture 2"/>
          <p:cNvPicPr>
            <a:picLocks noChangeAspect="1" noChangeArrowheads="1"/>
          </p:cNvPicPr>
          <p:nvPr/>
        </p:nvPicPr>
        <p:blipFill>
          <a:blip r:embed="rId3"/>
          <a:srcRect/>
          <a:stretch>
            <a:fillRect/>
          </a:stretch>
        </p:blipFill>
        <p:spPr bwMode="auto">
          <a:xfrm>
            <a:off x="4089502" y="3021183"/>
            <a:ext cx="4271861" cy="3477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bit">
  <a:themeElements>
    <a:clrScheme name="Orbit">
      <a:dk1>
        <a:srgbClr val="FFFFFF"/>
      </a:dk1>
      <a:lt1>
        <a:srgbClr val="000000"/>
      </a:lt1>
      <a:dk2>
        <a:srgbClr val="212C28"/>
      </a:dk2>
      <a:lt2>
        <a:srgbClr val="7C9BA5"/>
      </a:lt2>
      <a:accent1>
        <a:srgbClr val="F2D908"/>
      </a:accent1>
      <a:accent2>
        <a:srgbClr val="9DE61E"/>
      </a:accent2>
      <a:accent3>
        <a:srgbClr val="0D8BE6"/>
      </a:accent3>
      <a:accent4>
        <a:srgbClr val="C61B1B"/>
      </a:accent4>
      <a:accent5>
        <a:srgbClr val="E26F08"/>
      </a:accent5>
      <a:accent6>
        <a:srgbClr val="8D35D1"/>
      </a:accent6>
      <a:hlink>
        <a:srgbClr val="ECBF0B"/>
      </a:hlink>
      <a:folHlink>
        <a:srgbClr val="F4E5A8"/>
      </a:folHlink>
    </a:clrScheme>
    <a:fontScheme name="Orbit">
      <a:majorFont>
        <a:latin typeface="Candara"/>
        <a:ea typeface=""/>
        <a:cs typeface=""/>
        <a:font script="Jpan" typeface="ＭＳ Ｐゴシック"/>
      </a:majorFont>
      <a:minorFont>
        <a:latin typeface="Candara"/>
        <a:ea typeface=""/>
        <a:cs typeface=""/>
        <a:font script="Jpan" typeface="ＭＳ Ｐゴシック"/>
      </a:minorFont>
    </a:fontScheme>
    <a:fmtScheme name="Orbit">
      <a:fillStyleLst>
        <a:solidFill>
          <a:schemeClr val="phClr"/>
        </a:solidFill>
        <a:solidFill>
          <a:schemeClr val="phClr">
            <a:shade val="80000"/>
          </a:schemeClr>
        </a:solidFill>
        <a:gradFill rotWithShape="1">
          <a:gsLst>
            <a:gs pos="0">
              <a:schemeClr val="phClr">
                <a:shade val="30000"/>
                <a:satMod val="100000"/>
              </a:schemeClr>
            </a:gs>
            <a:gs pos="80000">
              <a:schemeClr val="phClr">
                <a:shade val="90000"/>
                <a:satMod val="100000"/>
              </a:schemeClr>
            </a:gs>
            <a:gs pos="100000">
              <a:schemeClr val="phClr">
                <a:tint val="90000"/>
                <a:shade val="100000"/>
                <a:satMod val="150000"/>
              </a:schemeClr>
            </a:gs>
          </a:gsLst>
          <a:lin ang="16200000" scaled="0"/>
        </a:grad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76200" cap="flat" cmpd="sng" algn="ctr">
          <a:solidFill>
            <a:schemeClr val="phClr"/>
          </a:solidFill>
          <a:prstDash val="solid"/>
        </a:ln>
      </a:lnStyleLst>
      <a:effectStyleLst>
        <a:effectStyle>
          <a:effectLst/>
        </a:effectStyle>
        <a:effectStyle>
          <a:effectLst>
            <a:outerShdw blurRad="228600" dist="38100" dir="5400000" sx="104000" sy="104000" algn="ctr" rotWithShape="0">
              <a:srgbClr val="000000">
                <a:alpha val="80000"/>
              </a:srgbClr>
            </a:outerShdw>
          </a:effectLst>
        </a:effectStyle>
        <a:effectStyle>
          <a:effectLst>
            <a:outerShdw blurRad="317500" dist="381000" dir="5400000" sx="90000" sy="20000" rotWithShape="0">
              <a:srgbClr val="000000">
                <a:alpha val="40000"/>
              </a:srgbClr>
            </a:outerShdw>
          </a:effectLst>
          <a:scene3d>
            <a:camera prst="orthographicFront">
              <a:rot lat="0" lon="0" rev="0"/>
            </a:camera>
            <a:lightRig rig="balanced" dir="t"/>
          </a:scene3d>
          <a:sp3d prstMaterial="metal">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lin ang="5400000" scaled="0"/>
        </a:gradFill>
        <a:blipFill rotWithShape="1">
          <a:blip xmlns:r="http://schemas.openxmlformats.org/officeDocument/2006/relationships" r:embed="rId1">
            <a:duotone>
              <a:schemeClr val="phClr">
                <a:shade val="1000"/>
                <a:lumMod val="80000"/>
              </a:schemeClr>
              <a:schemeClr val="phClr">
                <a:satMod val="360000"/>
                <a:lumMod val="14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Orbit.thmx</Template>
  <TotalTime>4358</TotalTime>
  <Words>1332</Words>
  <Application>Microsoft Macintosh PowerPoint</Application>
  <PresentationFormat>On-screen Show (4:3)</PresentationFormat>
  <Paragraphs>176</Paragraphs>
  <Slides>28</Slides>
  <Notes>26</Notes>
  <HiddenSlides>0</HiddenSlides>
  <MMClips>0</MMClips>
  <ScaleCrop>false</ScaleCrop>
  <HeadingPairs>
    <vt:vector size="4" baseType="variant">
      <vt:variant>
        <vt:lpstr>Design Template</vt:lpstr>
      </vt:variant>
      <vt:variant>
        <vt:i4>1</vt:i4>
      </vt:variant>
      <vt:variant>
        <vt:lpstr>Slide Titles</vt:lpstr>
      </vt:variant>
      <vt:variant>
        <vt:i4>28</vt:i4>
      </vt:variant>
    </vt:vector>
  </HeadingPairs>
  <TitlesOfParts>
    <vt:vector size="29" baseType="lpstr">
      <vt:lpstr>Orbit</vt:lpstr>
      <vt:lpstr>Chemotaxis: Bacterial Motors  and Random Walks</vt:lpstr>
      <vt:lpstr>Chemotaxis: Bacterial Motors  and Random Walks</vt:lpstr>
      <vt:lpstr>What are bacteria?  (why do  they need  motors?)</vt:lpstr>
      <vt:lpstr>Why does a bacterium need to move?</vt:lpstr>
      <vt:lpstr>Chemical concentration gradients</vt:lpstr>
      <vt:lpstr>Chemo  +  taxis</vt:lpstr>
      <vt:lpstr>Chemo  +  taxis</vt:lpstr>
      <vt:lpstr>Chemo  +  taxis</vt:lpstr>
      <vt:lpstr>Anatomy of a  bacterium</vt:lpstr>
      <vt:lpstr>But how do  they move?</vt:lpstr>
      <vt:lpstr>But how do  they move?</vt:lpstr>
      <vt:lpstr>Slide 12</vt:lpstr>
      <vt:lpstr>2 modes of swimming</vt:lpstr>
      <vt:lpstr>2 modes of swimming</vt:lpstr>
      <vt:lpstr>Recap and questions?</vt:lpstr>
      <vt:lpstr> Vehicle?    Destination?    How to get from point A to point B? </vt:lpstr>
      <vt:lpstr> Vehicle: Bacteria + motor    Destination: Attractant   How to get from point A to point B? ??????</vt:lpstr>
      <vt:lpstr> Vehicle: Bacteria + motor    Destination: Attractant   How to get from point A to point B? Random walk!</vt:lpstr>
      <vt:lpstr>What’s a random walk?</vt:lpstr>
      <vt:lpstr>The simplest random walk</vt:lpstr>
      <vt:lpstr>Pure random walk</vt:lpstr>
      <vt:lpstr>Pure random walk</vt:lpstr>
      <vt:lpstr>Pure random walk</vt:lpstr>
      <vt:lpstr>Pure random walk</vt:lpstr>
      <vt:lpstr>Pure random walk</vt:lpstr>
      <vt:lpstr>Pure random walk</vt:lpstr>
      <vt:lpstr>Slide 27</vt:lpstr>
      <vt:lpstr>Slide 28</vt:lpstr>
    </vt:vector>
  </TitlesOfParts>
  <Company>Self</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Chemotaxis: Bacterial Motors  and Random Walks</dc:title>
  <dc:creator>Rcahel Lawrence</dc:creator>
  <cp:lastModifiedBy>Rcahel Lawrence</cp:lastModifiedBy>
  <cp:revision>5</cp:revision>
  <dcterms:created xsi:type="dcterms:W3CDTF">2014-11-21T00:59:59Z</dcterms:created>
  <dcterms:modified xsi:type="dcterms:W3CDTF">2014-11-24T01:39:02Z</dcterms:modified>
</cp:coreProperties>
</file>